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7" r:id="rId2"/>
    <p:sldId id="273" r:id="rId3"/>
    <p:sldId id="263" r:id="rId4"/>
    <p:sldId id="259" r:id="rId5"/>
    <p:sldId id="281" r:id="rId6"/>
    <p:sldId id="282" r:id="rId7"/>
    <p:sldId id="283" r:id="rId8"/>
    <p:sldId id="284" r:id="rId9"/>
    <p:sldId id="265" r:id="rId10"/>
    <p:sldId id="266" r:id="rId11"/>
    <p:sldId id="260" r:id="rId12"/>
    <p:sldId id="261" r:id="rId13"/>
    <p:sldId id="262" r:id="rId14"/>
    <p:sldId id="286" r:id="rId15"/>
    <p:sldId id="288" r:id="rId16"/>
    <p:sldId id="292" r:id="rId17"/>
    <p:sldId id="293" r:id="rId18"/>
    <p:sldId id="267" r:id="rId19"/>
    <p:sldId id="294" r:id="rId20"/>
    <p:sldId id="270" r:id="rId21"/>
    <p:sldId id="272" r:id="rId22"/>
    <p:sldId id="275" r:id="rId23"/>
    <p:sldId id="277" r:id="rId24"/>
    <p:sldId id="279" r:id="rId25"/>
    <p:sldId id="280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9821" autoAdjust="0"/>
  </p:normalViewPr>
  <p:slideViewPr>
    <p:cSldViewPr>
      <p:cViewPr varScale="1">
        <p:scale>
          <a:sx n="73" d="100"/>
          <a:sy n="73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804A9-09B8-4080-9EFF-963774508CA3}" type="datetimeFigureOut">
              <a:rPr lang="en-IN" smtClean="0"/>
              <a:pPr/>
              <a:t>11-03-2024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D9DE-6DA7-4BAE-8325-3D4440EA13F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7ADEFC-5CF9-4AD4-B542-B3113C60FCE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EF1843-F569-4012-AED3-661712B3F82C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B3BD3A-50AC-4BFC-9901-53A6E4DF258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16963-5781-4E11-BCEC-69026990CBBF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77CF85-AF75-4961-8FBF-DBCB521DBE3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5E4D49-9F0E-41BA-8360-A950D5C1C885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5DF888-5CB7-4A7D-BA89-10A943A3B755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6087EA-793D-4ACD-B8E1-02A5F92E4D0E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FA1B84-7830-4C99-B6F8-DFDE058E354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latin typeface="Calibri" pitchFamily="32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>
              <a:latin typeface="Calibri" pitchFamily="32" charset="0"/>
              <a:cs typeface="Arial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5F1D7A-D8FE-4532-9BB7-2EE8BD400F32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3EB3D2-CCE2-4EA3-BADE-37D5882ACBC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3F7E4D-226C-4FDB-99CC-A8D4AA0A5119}" type="slidenum">
              <a:rPr lang="en-GB" sz="12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EF085-5E7C-4548-8F64-BAA5F4BD2C67}" type="slidenum">
              <a:rPr lang="en-US" altLang="zh-TW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0EE42-EB4D-4359-9A12-49BEB179834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2/9/2004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Fuzzy Logic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22EBB2-E544-44E0-B0EC-90CCC29B179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4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65.png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1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1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91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8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0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7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1.wmf"/><Relationship Id="rId11" Type="http://schemas.openxmlformats.org/officeDocument/2006/relationships/image" Target="../media/image108.png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04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85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US" sz="6000" b="1" dirty="0" smtClean="0"/>
              <a:t>Unit=4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0772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8800" b="1" dirty="0" smtClean="0">
                <a:solidFill>
                  <a:schemeClr val="tx1"/>
                </a:solidFill>
              </a:rPr>
              <a:t>Introduction to fuzzy logic (</a:t>
            </a:r>
            <a:r>
              <a:rPr lang="en-US" sz="8800" b="1" dirty="0" smtClean="0">
                <a:solidFill>
                  <a:srgbClr val="FF0000"/>
                </a:solidFill>
              </a:rPr>
              <a:t>CO3</a:t>
            </a:r>
            <a:r>
              <a:rPr lang="en-US" sz="8800" b="1" dirty="0" smtClean="0">
                <a:solidFill>
                  <a:schemeClr val="tx1"/>
                </a:solidFill>
              </a:rPr>
              <a:t>)</a:t>
            </a:r>
            <a:endParaRPr lang="en-US" sz="8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Uncertainty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Probability theory is capable of representing only one of several distinct types of uncertainty.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When </a:t>
            </a:r>
            <a:r>
              <a:rPr kumimoji="0" lang="en-US" altLang="zh-TW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A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a fuzzy set and </a:t>
            </a:r>
            <a:r>
              <a:rPr kumimoji="0" lang="en-US" altLang="zh-TW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x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a relevant object, the proposition “</a:t>
            </a:r>
            <a:r>
              <a:rPr kumimoji="0" lang="en-US" altLang="zh-TW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x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a member of </a:t>
            </a:r>
            <a:r>
              <a:rPr kumimoji="0" lang="en-US" altLang="zh-TW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A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 is not necessarily either true or false. It may be true only to some degree, the degree to which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 </a:t>
            </a:r>
            <a:r>
              <a:rPr kumimoji="0" lang="en-US" altLang="zh-TW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x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actually a member of </a:t>
            </a:r>
            <a:r>
              <a:rPr kumimoji="0" lang="en-US" altLang="zh-TW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6" charset="0"/>
                <a:ea typeface="+mn-ea"/>
                <a:cs typeface="+mn-cs"/>
              </a:rPr>
              <a:t>A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example: the weather today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Sunny: If we define any cloud cover of 25% or less is sunny.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means that a cloud cover of 26% is not sunny?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 smtClean="0"/>
              <a:t>Introduction</a:t>
            </a:r>
            <a:endParaRPr lang="en-IN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0"/>
            <a:ext cx="7467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>
                <a:solidFill>
                  <a:srgbClr val="575F6D"/>
                </a:solidFill>
              </a:rPr>
              <a:t>TRADITIONAL REPRESENTATION OF LOGIC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209800" y="27432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575F6D"/>
                </a:solidFill>
              </a:rPr>
              <a:t>Slow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6019800" y="2667000"/>
            <a:ext cx="1371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575F6D"/>
                </a:solidFill>
              </a:rPr>
              <a:t>Fast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1574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133600" y="3352800"/>
            <a:ext cx="121761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Speed = 0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5867400" y="3505200"/>
            <a:ext cx="12096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Speed = 1</a:t>
            </a:r>
          </a:p>
        </p:txBody>
      </p:sp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066800"/>
            <a:ext cx="1249363" cy="144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>
                <a:solidFill>
                  <a:srgbClr val="575F6D"/>
                </a:solidFill>
              </a:rPr>
              <a:t>FUZZY LOGIC REPRESENTATION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352800" cy="487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</a:rPr>
              <a:t>For every problem must represent in terms of fuzzy sets.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</a:rPr>
              <a:t>What are fuzzy sets?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19400"/>
            <a:ext cx="990600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334000"/>
            <a:ext cx="1333500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600200"/>
            <a:ext cx="944563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0386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Slowest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181600" y="49530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Fastest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5181600" y="26670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Slow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5181600" y="38100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Fast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5181600" y="1905000"/>
            <a:ext cx="1752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[ 0.0 – 0.25 ]</a:t>
            </a: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5191125" y="3200400"/>
            <a:ext cx="1603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[ 0.25 – 0.50 ]</a:t>
            </a: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5191125" y="4343400"/>
            <a:ext cx="1603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[ 0.50 – 0.75 ]</a:t>
            </a:r>
          </a:p>
        </p:txBody>
      </p:sp>
      <p:sp>
        <p:nvSpPr>
          <p:cNvPr id="10255" name="Rectangle 14"/>
          <p:cNvSpPr>
            <a:spLocks noChangeArrowheads="1"/>
          </p:cNvSpPr>
          <p:nvPr/>
        </p:nvSpPr>
        <p:spPr bwMode="auto">
          <a:xfrm>
            <a:off x="5267325" y="5562600"/>
            <a:ext cx="1603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[ 0.75 – 1.00 ]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0"/>
            <a:ext cx="7467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>
                <a:solidFill>
                  <a:srgbClr val="575F6D"/>
                </a:solidFill>
              </a:rPr>
              <a:t>FUZZY LOGIC REPRESENTATION CONT.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25908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Slowest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858000" y="25908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Fastest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0"/>
            <a:ext cx="990600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066800"/>
            <a:ext cx="1333500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9600" y="2209800"/>
            <a:ext cx="7696200" cy="381000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00000">
                <a:srgbClr val="FFF200"/>
              </a:gs>
            </a:gsLst>
            <a:lin ang="2700000" scaled="1"/>
          </a:gradFill>
          <a:ln w="12600">
            <a:solidFill>
              <a:srgbClr val="BA0C00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42032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066800"/>
            <a:ext cx="944563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2590800" y="25908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Slow</a:t>
            </a:r>
          </a:p>
        </p:txBody>
      </p:sp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430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4724400" y="25908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575F6D"/>
                </a:solidFill>
              </a:rPr>
              <a:t>Fast</a:t>
            </a:r>
          </a:p>
        </p:txBody>
      </p:sp>
      <p:pic>
        <p:nvPicPr>
          <p:cNvPr id="109569" name="Picture 1" descr="C:\Users\Admin\Desktop\inde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3200400"/>
            <a:ext cx="1762125" cy="2495550"/>
          </a:xfrm>
          <a:prstGeom prst="rect">
            <a:avLst/>
          </a:prstGeom>
          <a:noFill/>
        </p:spPr>
      </p:pic>
      <p:pic>
        <p:nvPicPr>
          <p:cNvPr id="109570" name="Picture 2" descr="C:\Users\Admin\Desktop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657600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239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828" y="575232"/>
            <a:ext cx="530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Crisp Set and Fuzzy Set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7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71600" y="685801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latin typeface="Arial" charset="0"/>
              </a:rPr>
              <a:t>Information World</a:t>
            </a:r>
            <a:endParaRPr lang="en-GB" sz="2800" b="1" u="sng" dirty="0" smtClean="0"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772400" cy="404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Crisp set has a unique membership function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  <a:sym typeface="Symbol" pitchFamily="18" charset="2"/>
              </a:rPr>
              <a:t>	</a:t>
            </a:r>
            <a:r>
              <a:rPr lang="en-US" sz="2400" baseline="-25000" dirty="0" smtClean="0"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(x) =   1	x  A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           	   0	x 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 A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  <a:sym typeface="Symbol" pitchFamily="18" charset="2"/>
              </a:rPr>
              <a:t>	</a:t>
            </a:r>
            <a:r>
              <a:rPr lang="en-GB" sz="2400" dirty="0" smtClean="0"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(x)  {0, 1}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latin typeface="Arial" charset="0"/>
              <a:sym typeface="Symbol" pitchFamily="18" charset="2"/>
            </a:endParaRP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  <a:sym typeface="Symbol" pitchFamily="18" charset="2"/>
              </a:rPr>
              <a:t>Fuzzy Set can have an infinite number of membership functions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  <a:sym typeface="Symbol" pitchFamily="18" charset="2"/>
              </a:rPr>
              <a:t>	</a:t>
            </a:r>
            <a:r>
              <a:rPr lang="en-US" sz="2400" baseline="-25000" dirty="0" smtClean="0"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latin typeface="Arial" charset="0"/>
                <a:sym typeface="Symbol" pitchFamily="18" charset="2"/>
              </a:rPr>
              <a:t>  [0,1]</a:t>
            </a:r>
          </a:p>
          <a:p>
            <a:pPr algn="just" fontAlgn="base">
              <a:lnSpc>
                <a:spcPct val="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40458C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269" name="AutoShape 5"/>
          <p:cNvSpPr>
            <a:spLocks/>
          </p:cNvSpPr>
          <p:nvPr/>
        </p:nvSpPr>
        <p:spPr bwMode="auto">
          <a:xfrm>
            <a:off x="2971800" y="2209800"/>
            <a:ext cx="152400" cy="762000"/>
          </a:xfrm>
          <a:prstGeom prst="leftBrace">
            <a:avLst>
              <a:gd name="adj1" fmla="val 41667"/>
              <a:gd name="adj2" fmla="val 231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609601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latin typeface="Arial" charset="0"/>
              </a:rPr>
              <a:t>Fuzzy Introduction</a:t>
            </a:r>
            <a:endParaRPr lang="en-GB" sz="2800" b="1" u="sng" dirty="0" smtClean="0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1447801"/>
            <a:ext cx="8077200" cy="22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Fuzzy set theory provides a means for representing uncertainties.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</a:rPr>
              <a:t>Fuzzy set theory uses Linguistic variables, rather than quantitative variables to represent imprecise concepts.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 dirty="0" smtClean="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43000" y="457201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latin typeface="Arial" charset="0"/>
              </a:rPr>
              <a:t>Fuzzy Logic</a:t>
            </a:r>
            <a:endParaRPr lang="en-GB" sz="2800" b="1" u="sng" dirty="0" smtClean="0">
              <a:latin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1600201"/>
            <a:ext cx="7239000" cy="28992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Fuzzy Logic is suitable to Very complex models</a:t>
            </a: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Reasoning</a:t>
            </a: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Perception</a:t>
            </a: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Decision making</a:t>
            </a: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40458C"/>
              </a:solidFill>
              <a:latin typeface="Arial" charset="0"/>
            </a:endParaRP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40458C"/>
              </a:solidFill>
              <a:latin typeface="Arial" charset="0"/>
            </a:endParaRP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 u="sng" dirty="0" smtClean="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crisp set </a:t>
            </a:r>
            <a:r>
              <a:rPr kumimoji="0" lang="en-US" altLang="zh-TW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v.s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fuzzy set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crisp set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defined in such a way as to dichotomize the individuals in some given universe of discourse into two groups: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 and nonmembers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many classification concepts do not exhibit this characteristic.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example, the set of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tall people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 cars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sunny days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fuzzy set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defined mathematically by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assigning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each possible individual in the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universe of discourse 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value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representing its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grade of membership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fuzzy set.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example: a fuzzy set representing our concept of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sunny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might assign a degree of membership of 1 to a cloud cover of 0%, 0.8 to a cloud cover of 20%, 0.4 to a cloud cover of 30%, and 0 to a cloud cover of 75%.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Crisp Set Vs Fuzzy Set 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239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828" y="575232"/>
            <a:ext cx="530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Crisp Set and Fuzzy Set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7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Classical( Crisp Set) and Fuzzy Set</a:t>
            </a:r>
          </a:p>
          <a:p>
            <a:r>
              <a:rPr lang="en-IN" dirty="0" smtClean="0"/>
              <a:t>Operational and Properties</a:t>
            </a:r>
          </a:p>
          <a:p>
            <a:r>
              <a:rPr lang="en-IN" dirty="0" smtClean="0"/>
              <a:t>Fuzzy Relations, Cardinality, Operational and Properties</a:t>
            </a:r>
          </a:p>
          <a:p>
            <a:r>
              <a:rPr lang="en-IN" dirty="0" smtClean="0"/>
              <a:t>Equivalence and Tolerance Relations</a:t>
            </a:r>
          </a:p>
          <a:p>
            <a:r>
              <a:rPr lang="en-IN" dirty="0" smtClean="0"/>
              <a:t>Value Assignment</a:t>
            </a:r>
          </a:p>
          <a:p>
            <a:r>
              <a:rPr lang="en-IN" dirty="0" smtClean="0"/>
              <a:t>Fuzzification </a:t>
            </a:r>
          </a:p>
          <a:p>
            <a:r>
              <a:rPr lang="en-IN" dirty="0" smtClean="0"/>
              <a:t>Defuzzification </a:t>
            </a:r>
          </a:p>
          <a:p>
            <a:r>
              <a:rPr lang="en-IN" dirty="0" smtClean="0"/>
              <a:t>Fuzzy Measures, Fuzzy Integrals</a:t>
            </a:r>
          </a:p>
          <a:p>
            <a:r>
              <a:rPr lang="en-IN" dirty="0" smtClean="0"/>
              <a:t>Consideration of Fuzzy Decision Making  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Crisp sets: an overview</a:t>
            </a:r>
          </a:p>
        </p:txBody>
      </p:sp>
      <p:graphicFrame>
        <p:nvGraphicFramePr>
          <p:cNvPr id="1024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09600" y="2743200"/>
          <a:ext cx="82296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PhotoImpact" r:id="rId3" imgW="6533333" imgH="2371429" progId="">
                  <p:embed/>
                </p:oleObj>
              </mc:Choice>
              <mc:Fallback>
                <p:oleObj name="PhotoImpact" r:id="rId3" imgW="6533333" imgH="237142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8229600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The theory of crisp set</a:t>
            </a:r>
          </a:p>
          <a:p>
            <a:pPr lvl="1" eaLnBrk="1" hangingPunct="1"/>
            <a:r>
              <a:rPr lang="en-US" altLang="zh-TW" sz="2000" dirty="0" smtClean="0"/>
              <a:t>The following general symbols are employed throughout the text: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Crisp sets: an overview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Three basic methods to define sets:</a:t>
            </a:r>
          </a:p>
          <a:p>
            <a:pPr lvl="1" eaLnBrk="1" hangingPunct="1"/>
            <a:r>
              <a:rPr lang="en-US" altLang="zh-TW" sz="2000" smtClean="0">
                <a:solidFill>
                  <a:srgbClr val="CC3300"/>
                </a:solidFill>
              </a:rPr>
              <a:t>The list method</a:t>
            </a:r>
            <a:r>
              <a:rPr lang="en-US" altLang="zh-TW" sz="2000" smtClean="0"/>
              <a:t>: a set is defined by naming all its members.</a:t>
            </a:r>
          </a:p>
          <a:p>
            <a:pPr lvl="1" eaLnBrk="1" hangingPunct="1"/>
            <a:endParaRPr lang="en-US" altLang="zh-TW" sz="2000" smtClean="0"/>
          </a:p>
          <a:p>
            <a:pPr lvl="1" eaLnBrk="1" hangingPunct="1"/>
            <a:r>
              <a:rPr lang="en-US" altLang="zh-TW" sz="2000" smtClean="0">
                <a:solidFill>
                  <a:srgbClr val="CC3300"/>
                </a:solidFill>
              </a:rPr>
              <a:t>The rule method</a:t>
            </a:r>
            <a:r>
              <a:rPr lang="en-US" altLang="zh-TW" sz="2000" smtClean="0"/>
              <a:t>: a set is defined by a property satisfied by its members.</a:t>
            </a:r>
          </a:p>
          <a:p>
            <a:pPr lvl="1" eaLnBrk="1" hangingPunct="1"/>
            <a:endParaRPr lang="en-US" altLang="zh-TW" sz="2000" smtClean="0"/>
          </a:p>
          <a:p>
            <a:pPr lvl="1" eaLnBrk="1" hangingPunct="1">
              <a:buFont typeface="Wingdings" charset="2"/>
              <a:buNone/>
            </a:pPr>
            <a:r>
              <a:rPr lang="en-US" altLang="zh-TW" sz="2000" smtClean="0"/>
              <a:t>    where ‘</a:t>
            </a:r>
            <a:r>
              <a:rPr lang="en-US" altLang="zh-TW" sz="2000" smtClean="0">
                <a:latin typeface="Times New Roman" pitchFamily="16" charset="0"/>
              </a:rPr>
              <a:t>|</a:t>
            </a:r>
            <a:r>
              <a:rPr lang="en-US" altLang="zh-TW" sz="2000" smtClean="0"/>
              <a:t>’ denotes the phrase “such that”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000" smtClean="0"/>
              <a:t>               </a:t>
            </a:r>
            <a:r>
              <a:rPr lang="en-US" altLang="zh-TW" sz="2000" i="1" smtClean="0">
                <a:latin typeface="Times New Roman" pitchFamily="16" charset="0"/>
              </a:rPr>
              <a:t>P</a:t>
            </a:r>
            <a:r>
              <a:rPr lang="en-US" altLang="zh-TW" sz="2000" smtClean="0"/>
              <a:t>(</a:t>
            </a:r>
            <a:r>
              <a:rPr lang="en-US" altLang="zh-TW" sz="2000" i="1" smtClean="0">
                <a:latin typeface="Times New Roman" pitchFamily="16" charset="0"/>
              </a:rPr>
              <a:t>x</a:t>
            </a:r>
            <a:r>
              <a:rPr lang="en-US" altLang="zh-TW" sz="2000" smtClean="0"/>
              <a:t>): a proposition of the form “</a:t>
            </a:r>
            <a:r>
              <a:rPr lang="en-US" altLang="zh-TW" sz="2000" i="1" smtClean="0">
                <a:solidFill>
                  <a:srgbClr val="008000"/>
                </a:solidFill>
                <a:latin typeface="Times New Roman" pitchFamily="16" charset="0"/>
              </a:rPr>
              <a:t>x</a:t>
            </a:r>
            <a:r>
              <a:rPr lang="en-US" altLang="zh-TW" sz="2000" smtClean="0">
                <a:solidFill>
                  <a:srgbClr val="008000"/>
                </a:solidFill>
              </a:rPr>
              <a:t> has the property </a:t>
            </a:r>
            <a:r>
              <a:rPr lang="en-US" altLang="zh-TW" sz="2000" i="1" smtClean="0">
                <a:solidFill>
                  <a:srgbClr val="008000"/>
                </a:solidFill>
                <a:latin typeface="Times New Roman" pitchFamily="16" charset="0"/>
              </a:rPr>
              <a:t>P</a:t>
            </a:r>
            <a:r>
              <a:rPr lang="en-US" altLang="zh-TW" sz="2000" i="1" smtClean="0">
                <a:solidFill>
                  <a:srgbClr val="008000"/>
                </a:solidFill>
              </a:rPr>
              <a:t> </a:t>
            </a:r>
            <a:r>
              <a:rPr lang="en-US" altLang="zh-TW" sz="2000" smtClean="0"/>
              <a:t>”</a:t>
            </a:r>
          </a:p>
          <a:p>
            <a:pPr lvl="1" eaLnBrk="1" hangingPunct="1"/>
            <a:r>
              <a:rPr lang="en-US" altLang="zh-TW" sz="2000" smtClean="0"/>
              <a:t>A set is defined by a </a:t>
            </a:r>
            <a:r>
              <a:rPr lang="en-US" altLang="zh-TW" sz="2000" smtClean="0">
                <a:solidFill>
                  <a:srgbClr val="CC3300"/>
                </a:solidFill>
              </a:rPr>
              <a:t>characteristic function</a:t>
            </a:r>
            <a:r>
              <a:rPr lang="en-US" altLang="zh-TW" sz="2000" smtClean="0"/>
              <a:t>.</a:t>
            </a:r>
          </a:p>
          <a:p>
            <a:pPr lvl="1" eaLnBrk="1" hangingPunct="1"/>
            <a:endParaRPr lang="en-US" altLang="zh-TW" sz="2000" smtClean="0"/>
          </a:p>
          <a:p>
            <a:pPr lvl="1" eaLnBrk="1" hangingPunct="1"/>
            <a:endParaRPr lang="en-US" altLang="zh-TW" sz="2000" smtClean="0"/>
          </a:p>
          <a:p>
            <a:pPr lvl="1" eaLnBrk="1" hangingPunct="1">
              <a:buFont typeface="Wingdings" charset="2"/>
              <a:buNone/>
            </a:pPr>
            <a:r>
              <a:rPr lang="en-US" altLang="zh-TW" sz="2000" smtClean="0"/>
              <a:t>   the characteristic function </a:t>
            </a:r>
          </a:p>
        </p:txBody>
      </p:sp>
      <p:graphicFrame>
        <p:nvGraphicFramePr>
          <p:cNvPr id="11268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76375" y="2420938"/>
          <a:ext cx="1798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方程式" r:id="rId4" imgW="1079500" imgH="228600" progId="Equation.3">
                  <p:embed/>
                </p:oleObj>
              </mc:Choice>
              <mc:Fallback>
                <p:oleObj name="方程式" r:id="rId4" imgW="10795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20938"/>
                        <a:ext cx="1798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20838" y="3500438"/>
          <a:ext cx="14366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方程式" r:id="rId6" imgW="863225" imgH="203112" progId="Equation.3">
                  <p:embed/>
                </p:oleObj>
              </mc:Choice>
              <mc:Fallback>
                <p:oleObj name="方程式" r:id="rId6" imgW="863225" imgH="20311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500438"/>
                        <a:ext cx="1436687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9"/>
          <p:cNvGraphicFramePr>
            <a:graphicFrameLocks noChangeAspect="1"/>
          </p:cNvGraphicFramePr>
          <p:nvPr/>
        </p:nvGraphicFramePr>
        <p:xfrm>
          <a:off x="1547813" y="4941888"/>
          <a:ext cx="216058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方程式" r:id="rId8" imgW="1346200" imgH="457200" progId="Equation.3">
                  <p:embed/>
                </p:oleObj>
              </mc:Choice>
              <mc:Fallback>
                <p:oleObj name="方程式" r:id="rId8" imgW="134620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941888"/>
                        <a:ext cx="2160587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20"/>
          <p:cNvGraphicFramePr>
            <a:graphicFrameLocks noChangeAspect="1"/>
          </p:cNvGraphicFramePr>
          <p:nvPr/>
        </p:nvGraphicFramePr>
        <p:xfrm>
          <a:off x="4140200" y="5661025"/>
          <a:ext cx="14874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方程式" r:id="rId10" imgW="926698" imgH="215806" progId="Equation.3">
                  <p:embed/>
                </p:oleObj>
              </mc:Choice>
              <mc:Fallback>
                <p:oleObj name="方程式" r:id="rId10" imgW="926698" imgH="21580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661025"/>
                        <a:ext cx="14874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Crisp sets: an 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solidFill>
                  <a:srgbClr val="008000"/>
                </a:solidFill>
              </a:rPr>
              <a:t>A family of sets</a:t>
            </a:r>
            <a:r>
              <a:rPr lang="en-US" altLang="zh-TW" sz="2000" dirty="0" smtClean="0"/>
              <a:t>: a set whose elements are sets</a:t>
            </a:r>
          </a:p>
          <a:p>
            <a:pPr lvl="1" eaLnBrk="1" hangingPunct="1"/>
            <a:r>
              <a:rPr lang="en-US" altLang="zh-TW" sz="1800" dirty="0" smtClean="0"/>
              <a:t>It can be defined in the form:</a:t>
            </a:r>
          </a:p>
          <a:p>
            <a:pPr lvl="1" eaLnBrk="1" hangingPunct="1"/>
            <a:endParaRPr lang="en-US" altLang="zh-TW" sz="1800" dirty="0" smtClean="0"/>
          </a:p>
          <a:p>
            <a:pPr lvl="1" eaLnBrk="1" hangingPunct="1">
              <a:buFont typeface="Wingdings" charset="2"/>
              <a:buNone/>
            </a:pPr>
            <a:r>
              <a:rPr lang="en-US" altLang="zh-TW" sz="1800" dirty="0" smtClean="0"/>
              <a:t>    where </a:t>
            </a:r>
            <a:r>
              <a:rPr lang="en-US" altLang="zh-TW" sz="1800" i="1" dirty="0" err="1" smtClean="0">
                <a:latin typeface="Times New Roman" pitchFamily="16" charset="0"/>
              </a:rPr>
              <a:t>i</a:t>
            </a:r>
            <a:r>
              <a:rPr lang="en-US" altLang="zh-TW" sz="1800" dirty="0" smtClean="0">
                <a:latin typeface="Times New Roman" pitchFamily="16" charset="0"/>
              </a:rPr>
              <a:t> </a:t>
            </a:r>
            <a:r>
              <a:rPr lang="en-US" altLang="zh-TW" sz="1800" dirty="0" smtClean="0"/>
              <a:t>and </a:t>
            </a:r>
            <a:r>
              <a:rPr lang="en-US" altLang="zh-TW" sz="1800" i="1" dirty="0" smtClean="0">
                <a:latin typeface="Times New Roman" pitchFamily="16" charset="0"/>
              </a:rPr>
              <a:t>I</a:t>
            </a:r>
            <a:r>
              <a:rPr lang="en-US" altLang="zh-TW" sz="1800" dirty="0" smtClean="0"/>
              <a:t> are called the </a:t>
            </a:r>
            <a:r>
              <a:rPr lang="en-US" altLang="zh-TW" sz="1800" dirty="0" smtClean="0">
                <a:solidFill>
                  <a:srgbClr val="CC3300"/>
                </a:solidFill>
              </a:rPr>
              <a:t>set index</a:t>
            </a:r>
            <a:r>
              <a:rPr lang="en-US" altLang="zh-TW" sz="1800" dirty="0" smtClean="0"/>
              <a:t> and the </a:t>
            </a:r>
            <a:r>
              <a:rPr lang="en-US" altLang="zh-TW" sz="1800" dirty="0" smtClean="0">
                <a:solidFill>
                  <a:srgbClr val="CC3300"/>
                </a:solidFill>
              </a:rPr>
              <a:t>index set</a:t>
            </a:r>
            <a:r>
              <a:rPr lang="en-US" altLang="zh-TW" sz="1800" dirty="0" smtClean="0"/>
              <a:t>, respectively.</a:t>
            </a:r>
          </a:p>
          <a:p>
            <a:pPr lvl="1" eaLnBrk="1" hangingPunct="1"/>
            <a:r>
              <a:rPr lang="en-US" altLang="zh-TW" sz="1800" dirty="0" smtClean="0"/>
              <a:t>The family of sets is also called an </a:t>
            </a:r>
            <a:r>
              <a:rPr lang="en-US" altLang="zh-TW" sz="1800" dirty="0" smtClean="0">
                <a:solidFill>
                  <a:srgbClr val="CC3300"/>
                </a:solidFill>
              </a:rPr>
              <a:t>indexed set</a:t>
            </a:r>
            <a:r>
              <a:rPr lang="en-US" altLang="zh-TW" sz="1800" dirty="0" smtClean="0"/>
              <a:t>.</a:t>
            </a:r>
          </a:p>
          <a:p>
            <a:pPr lvl="1" eaLnBrk="1" hangingPunct="1"/>
            <a:r>
              <a:rPr lang="en-US" altLang="zh-TW" sz="1800" dirty="0" smtClean="0"/>
              <a:t>For example: </a:t>
            </a:r>
            <a:r>
              <a:rPr lang="en-US" altLang="zh-TW" sz="1800" dirty="0" smtClean="0">
                <a:latin typeface="Lucida Calligraphy" pitchFamily="66" charset="0"/>
              </a:rPr>
              <a:t>A</a:t>
            </a:r>
          </a:p>
          <a:p>
            <a:pPr lvl="1" eaLnBrk="1" hangingPunct="1"/>
            <a:endParaRPr lang="en-US" altLang="zh-TW" sz="1800" dirty="0" smtClean="0">
              <a:latin typeface="Lucida Calligraphy" pitchFamily="66" charset="0"/>
            </a:endParaRPr>
          </a:p>
          <a:p>
            <a:pPr eaLnBrk="1" hangingPunct="1"/>
            <a:r>
              <a:rPr lang="en-US" altLang="zh-TW" sz="2000" i="1" dirty="0" smtClean="0">
                <a:latin typeface="Times New Roman" pitchFamily="16" charset="0"/>
              </a:rPr>
              <a:t>A </a:t>
            </a:r>
            <a:r>
              <a:rPr lang="en-US" altLang="zh-TW" sz="2000" dirty="0" smtClean="0"/>
              <a:t>is a subset of </a:t>
            </a:r>
            <a:r>
              <a:rPr lang="en-US" altLang="zh-TW" sz="2000" i="1" dirty="0" smtClean="0">
                <a:latin typeface="Times New Roman" pitchFamily="16" charset="0"/>
              </a:rPr>
              <a:t>B</a:t>
            </a:r>
            <a:r>
              <a:rPr lang="en-US" altLang="zh-TW" sz="2000" dirty="0" smtClean="0"/>
              <a:t>:</a:t>
            </a:r>
          </a:p>
          <a:p>
            <a:pPr eaLnBrk="1" hangingPunct="1"/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000" dirty="0" smtClean="0"/>
              <a:t>, </a:t>
            </a:r>
            <a:r>
              <a:rPr lang="en-US" altLang="zh-TW" sz="2000" i="1" dirty="0" smtClean="0">
                <a:latin typeface="Times New Roman" pitchFamily="16" charset="0"/>
              </a:rPr>
              <a:t>B</a:t>
            </a:r>
            <a:r>
              <a:rPr lang="en-US" altLang="zh-TW" sz="2000" dirty="0" smtClean="0"/>
              <a:t> are equal sets:</a:t>
            </a:r>
          </a:p>
          <a:p>
            <a:pPr eaLnBrk="1" hangingPunct="1"/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000" dirty="0" smtClean="0"/>
              <a:t> and </a:t>
            </a:r>
            <a:r>
              <a:rPr lang="en-US" altLang="zh-TW" sz="2000" i="1" dirty="0" smtClean="0">
                <a:latin typeface="Times New Roman" pitchFamily="16" charset="0"/>
              </a:rPr>
              <a:t>B</a:t>
            </a:r>
            <a:r>
              <a:rPr lang="en-US" altLang="zh-TW" sz="2000" dirty="0" smtClean="0"/>
              <a:t> are not equal:</a:t>
            </a:r>
          </a:p>
          <a:p>
            <a:pPr eaLnBrk="1" hangingPunct="1"/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000" dirty="0" smtClean="0"/>
              <a:t> is proper subset of </a:t>
            </a:r>
            <a:r>
              <a:rPr lang="en-US" altLang="zh-TW" sz="2000" i="1" dirty="0" smtClean="0">
                <a:latin typeface="Times New Roman" pitchFamily="16" charset="0"/>
              </a:rPr>
              <a:t>B</a:t>
            </a:r>
            <a:r>
              <a:rPr lang="en-US" altLang="zh-TW" sz="2000" dirty="0" smtClean="0"/>
              <a:t>:</a:t>
            </a:r>
          </a:p>
          <a:p>
            <a:pPr eaLnBrk="1" hangingPunct="1"/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000" dirty="0" smtClean="0"/>
              <a:t> is included in </a:t>
            </a:r>
            <a:r>
              <a:rPr lang="en-US" altLang="zh-TW" sz="2000" i="1" dirty="0" smtClean="0">
                <a:latin typeface="Times New Roman" pitchFamily="16" charset="0"/>
              </a:rPr>
              <a:t>B</a:t>
            </a:r>
            <a:r>
              <a:rPr lang="en-US" altLang="zh-TW" sz="2000" dirty="0" smtClean="0"/>
              <a:t>:</a:t>
            </a:r>
          </a:p>
        </p:txBody>
      </p:sp>
      <p:graphicFrame>
        <p:nvGraphicFramePr>
          <p:cNvPr id="13316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76375" y="3644900"/>
          <a:ext cx="18700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方程式" r:id="rId3" imgW="1181100" imgH="228600" progId="Equation.3">
                  <p:embed/>
                </p:oleObj>
              </mc:Choice>
              <mc:Fallback>
                <p:oleObj name="方程式" r:id="rId3" imgW="11811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644900"/>
                        <a:ext cx="18700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76375" y="2349500"/>
          <a:ext cx="9398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方程式" r:id="rId5" imgW="634725" imgH="228501" progId="Equation.3">
                  <p:embed/>
                </p:oleObj>
              </mc:Choice>
              <mc:Fallback>
                <p:oleObj name="方程式" r:id="rId5" imgW="634725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349500"/>
                        <a:ext cx="9398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3"/>
          <p:cNvGraphicFramePr>
            <a:graphicFrameLocks noChangeAspect="1"/>
          </p:cNvGraphicFramePr>
          <p:nvPr/>
        </p:nvGraphicFramePr>
        <p:xfrm>
          <a:off x="2987675" y="4005263"/>
          <a:ext cx="6381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方程式" r:id="rId7" imgW="431613" imgH="190417" progId="Equation.3">
                  <p:embed/>
                </p:oleObj>
              </mc:Choice>
              <mc:Fallback>
                <p:oleObj name="方程式" r:id="rId7" imgW="431613" imgH="19041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005263"/>
                        <a:ext cx="6381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4"/>
          <p:cNvGraphicFramePr>
            <a:graphicFrameLocks noChangeAspect="1"/>
          </p:cNvGraphicFramePr>
          <p:nvPr/>
        </p:nvGraphicFramePr>
        <p:xfrm>
          <a:off x="3151188" y="4383088"/>
          <a:ext cx="6000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方程式" r:id="rId9" imgW="406048" imgH="164957" progId="Equation.3">
                  <p:embed/>
                </p:oleObj>
              </mc:Choice>
              <mc:Fallback>
                <p:oleObj name="方程式" r:id="rId9" imgW="406048" imgH="16495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383088"/>
                        <a:ext cx="60007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15"/>
          <p:cNvGraphicFramePr>
            <a:graphicFrameLocks noChangeAspect="1"/>
          </p:cNvGraphicFramePr>
          <p:nvPr/>
        </p:nvGraphicFramePr>
        <p:xfrm>
          <a:off x="3779838" y="4365625"/>
          <a:ext cx="1893887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方程式" r:id="rId11" imgW="1282700" imgH="190500" progId="Equation.3">
                  <p:embed/>
                </p:oleObj>
              </mc:Choice>
              <mc:Fallback>
                <p:oleObj name="方程式" r:id="rId11" imgW="1282700" imgH="1905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365625"/>
                        <a:ext cx="1893887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6"/>
          <p:cNvGraphicFramePr>
            <a:graphicFrameLocks noChangeAspect="1"/>
          </p:cNvGraphicFramePr>
          <p:nvPr/>
        </p:nvGraphicFramePr>
        <p:xfrm>
          <a:off x="3492500" y="4724400"/>
          <a:ext cx="600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方程式" r:id="rId13" imgW="406048" imgH="164957" progId="Equation.3">
                  <p:embed/>
                </p:oleObj>
              </mc:Choice>
              <mc:Fallback>
                <p:oleObj name="方程式" r:id="rId13" imgW="406048" imgH="16495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724400"/>
                        <a:ext cx="600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7"/>
          <p:cNvGraphicFramePr>
            <a:graphicFrameLocks noChangeAspect="1"/>
          </p:cNvGraphicFramePr>
          <p:nvPr/>
        </p:nvGraphicFramePr>
        <p:xfrm>
          <a:off x="2916238" y="5445125"/>
          <a:ext cx="6381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方程式" r:id="rId15" imgW="431613" imgH="190417" progId="Equation.3">
                  <p:embed/>
                </p:oleObj>
              </mc:Choice>
              <mc:Fallback>
                <p:oleObj name="方程式" r:id="rId15" imgW="431613" imgH="19041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445125"/>
                        <a:ext cx="6381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8"/>
          <p:cNvGraphicFramePr>
            <a:graphicFrameLocks noChangeAspect="1"/>
          </p:cNvGraphicFramePr>
          <p:nvPr/>
        </p:nvGraphicFramePr>
        <p:xfrm>
          <a:off x="3563938" y="5084763"/>
          <a:ext cx="24780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方程式" r:id="rId17" imgW="1676400" imgH="190500" progId="Equation.3">
                  <p:embed/>
                </p:oleObj>
              </mc:Choice>
              <mc:Fallback>
                <p:oleObj name="方程式" r:id="rId17" imgW="1676400" imgH="1905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084763"/>
                        <a:ext cx="247808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Crisp sets: an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solidFill>
                  <a:srgbClr val="008000"/>
                </a:solidFill>
              </a:rPr>
              <a:t>The power set of </a:t>
            </a:r>
            <a:r>
              <a:rPr lang="en-US" altLang="zh-TW" sz="2000" i="1" dirty="0" smtClean="0">
                <a:solidFill>
                  <a:srgbClr val="008000"/>
                </a:solidFill>
                <a:latin typeface="Times New Roman" pitchFamily="16" charset="0"/>
              </a:rPr>
              <a:t>A</a:t>
            </a:r>
            <a:r>
              <a:rPr lang="en-US" altLang="zh-TW" sz="2000" dirty="0" smtClean="0">
                <a:solidFill>
                  <a:srgbClr val="008000"/>
                </a:solidFill>
              </a:rPr>
              <a:t>               :</a:t>
            </a:r>
            <a:r>
              <a:rPr lang="en-US" altLang="zh-TW" sz="2000" dirty="0" smtClean="0"/>
              <a:t>     the family of all subsets of a given set </a:t>
            </a:r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000" dirty="0" smtClean="0"/>
              <a:t>.</a:t>
            </a:r>
          </a:p>
          <a:p>
            <a:pPr lvl="1" eaLnBrk="1" hangingPunct="1"/>
            <a:r>
              <a:rPr lang="en-US" altLang="zh-TW" sz="1800" dirty="0" smtClean="0"/>
              <a:t>The second order power set of </a:t>
            </a:r>
            <a:r>
              <a:rPr lang="en-US" altLang="zh-TW" sz="1800" i="1" dirty="0" smtClean="0">
                <a:latin typeface="Times New Roman" pitchFamily="16" charset="0"/>
                <a:cs typeface="Times New Roman" pitchFamily="16" charset="0"/>
              </a:rPr>
              <a:t>A</a:t>
            </a:r>
            <a:r>
              <a:rPr lang="en-US" altLang="zh-TW" sz="1800" dirty="0" smtClean="0"/>
              <a:t>:                          </a:t>
            </a:r>
          </a:p>
          <a:p>
            <a:pPr lvl="1" eaLnBrk="1" hangingPunct="1"/>
            <a:r>
              <a:rPr lang="en-US" altLang="zh-TW" sz="1800" dirty="0" smtClean="0"/>
              <a:t>The higher order power set of </a:t>
            </a:r>
            <a:r>
              <a:rPr lang="en-US" altLang="zh-TW" sz="1800" i="1" dirty="0" smtClean="0">
                <a:latin typeface="Times New Roman" pitchFamily="16" charset="0"/>
                <a:cs typeface="Times New Roman" pitchFamily="16" charset="0"/>
              </a:rPr>
              <a:t>A</a:t>
            </a:r>
            <a:r>
              <a:rPr lang="en-US" altLang="zh-TW" sz="1800" dirty="0" smtClean="0"/>
              <a:t>:</a:t>
            </a:r>
          </a:p>
          <a:p>
            <a:pPr eaLnBrk="1" hangingPunct="1"/>
            <a:r>
              <a:rPr lang="en-US" altLang="zh-TW" sz="2000" dirty="0" smtClean="0">
                <a:solidFill>
                  <a:srgbClr val="008000"/>
                </a:solidFill>
              </a:rPr>
              <a:t>The cardinality of </a:t>
            </a:r>
            <a:r>
              <a:rPr lang="en-US" altLang="zh-TW" sz="2000" i="1" dirty="0" smtClean="0">
                <a:solidFill>
                  <a:srgbClr val="008000"/>
                </a:solidFill>
                <a:latin typeface="Times New Roman" pitchFamily="16" charset="0"/>
              </a:rPr>
              <a:t>A</a:t>
            </a:r>
            <a:r>
              <a:rPr lang="en-US" altLang="zh-TW" sz="2000" dirty="0" smtClean="0">
                <a:solidFill>
                  <a:srgbClr val="008000"/>
                </a:solidFill>
              </a:rPr>
              <a:t> </a:t>
            </a:r>
            <a:r>
              <a:rPr lang="en-US" altLang="zh-TW" sz="2000" dirty="0" smtClean="0"/>
              <a:t>(|</a:t>
            </a:r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000" dirty="0" smtClean="0"/>
              <a:t>|): the number of members of a finite set </a:t>
            </a:r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000" dirty="0" smtClean="0"/>
              <a:t>.</a:t>
            </a:r>
          </a:p>
          <a:p>
            <a:pPr lvl="1" eaLnBrk="1" hangingPunct="1"/>
            <a:r>
              <a:rPr lang="en-US" altLang="zh-TW" sz="1800" dirty="0" smtClean="0"/>
              <a:t>For example: </a:t>
            </a:r>
          </a:p>
          <a:p>
            <a:pPr lvl="1" eaLnBrk="1" hangingPunct="1"/>
            <a:endParaRPr lang="en-US" altLang="zh-TW" sz="1800" dirty="0" smtClean="0"/>
          </a:p>
          <a:p>
            <a:pPr eaLnBrk="1" hangingPunct="1"/>
            <a:r>
              <a:rPr lang="en-US" altLang="zh-TW" sz="2000" i="1" dirty="0" smtClean="0">
                <a:latin typeface="Times New Roman" pitchFamily="16" charset="0"/>
              </a:rPr>
              <a:t>B</a:t>
            </a:r>
            <a:r>
              <a:rPr lang="en-US" altLang="zh-TW" sz="2100" dirty="0" smtClean="0"/>
              <a:t> – </a:t>
            </a:r>
            <a:r>
              <a:rPr lang="en-US" altLang="zh-TW" sz="2000" i="1" dirty="0" smtClean="0">
                <a:latin typeface="Times New Roman" pitchFamily="16" charset="0"/>
              </a:rPr>
              <a:t>A</a:t>
            </a:r>
            <a:r>
              <a:rPr lang="en-US" altLang="zh-TW" sz="2100" dirty="0" smtClean="0"/>
              <a:t>: </a:t>
            </a:r>
            <a:r>
              <a:rPr lang="en-US" altLang="zh-TW" sz="2100" dirty="0" smtClean="0">
                <a:solidFill>
                  <a:srgbClr val="008000"/>
                </a:solidFill>
              </a:rPr>
              <a:t>the relative complement of a set </a:t>
            </a:r>
            <a:r>
              <a:rPr lang="en-US" altLang="zh-TW" sz="2000" i="1" dirty="0" smtClean="0">
                <a:solidFill>
                  <a:srgbClr val="008000"/>
                </a:solidFill>
                <a:latin typeface="Times New Roman" pitchFamily="16" charset="0"/>
              </a:rPr>
              <a:t>A</a:t>
            </a:r>
            <a:r>
              <a:rPr lang="en-US" altLang="zh-TW" sz="2100" dirty="0" smtClean="0">
                <a:solidFill>
                  <a:srgbClr val="008000"/>
                </a:solidFill>
              </a:rPr>
              <a:t> with respect to set </a:t>
            </a:r>
            <a:r>
              <a:rPr lang="en-US" altLang="zh-TW" sz="2000" i="1" dirty="0" smtClean="0">
                <a:solidFill>
                  <a:srgbClr val="008000"/>
                </a:solidFill>
                <a:latin typeface="Times New Roman" pitchFamily="16" charset="0"/>
              </a:rPr>
              <a:t>B</a:t>
            </a:r>
          </a:p>
          <a:p>
            <a:pPr eaLnBrk="1" hangingPunct="1"/>
            <a:endParaRPr lang="en-US" altLang="zh-TW" sz="2100" dirty="0" smtClean="0"/>
          </a:p>
          <a:p>
            <a:pPr lvl="1" eaLnBrk="1" hangingPunct="1"/>
            <a:r>
              <a:rPr lang="en-US" altLang="zh-TW" sz="1900" dirty="0" smtClean="0"/>
              <a:t>If the set </a:t>
            </a:r>
            <a:r>
              <a:rPr lang="en-US" altLang="zh-TW" sz="1800" i="1" dirty="0" smtClean="0">
                <a:latin typeface="Times New Roman" pitchFamily="16" charset="0"/>
              </a:rPr>
              <a:t>B</a:t>
            </a:r>
            <a:r>
              <a:rPr lang="en-US" altLang="zh-TW" sz="1900" dirty="0" smtClean="0"/>
              <a:t> is the universal set, then</a:t>
            </a:r>
          </a:p>
          <a:p>
            <a:pPr lvl="1" eaLnBrk="1" hangingPunct="1"/>
            <a:r>
              <a:rPr lang="en-US" altLang="zh-TW" sz="1900" dirty="0" smtClean="0"/>
              <a:t> </a:t>
            </a:r>
          </a:p>
          <a:p>
            <a:pPr lvl="1" eaLnBrk="1" hangingPunct="1"/>
            <a:r>
              <a:rPr lang="en-US" altLang="zh-TW" sz="1900" dirty="0" smtClean="0"/>
              <a:t> </a:t>
            </a:r>
          </a:p>
          <a:p>
            <a:pPr lvl="1" eaLnBrk="1" hangingPunct="1"/>
            <a:r>
              <a:rPr lang="en-US" altLang="zh-TW" sz="1900" dirty="0" smtClean="0"/>
              <a:t>  </a:t>
            </a:r>
            <a:endParaRPr lang="en-US" altLang="zh-TW" sz="1800" dirty="0" smtClean="0"/>
          </a:p>
        </p:txBody>
      </p:sp>
      <p:graphicFrame>
        <p:nvGraphicFramePr>
          <p:cNvPr id="14340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00338" y="3068638"/>
          <a:ext cx="10080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方程式" r:id="rId3" imgW="825500" imgH="228600" progId="Equation.3">
                  <p:embed/>
                </p:oleObj>
              </mc:Choice>
              <mc:Fallback>
                <p:oleObj name="方程式" r:id="rId3" imgW="8255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100806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79763" y="1681163"/>
          <a:ext cx="4778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Equation" r:id="rId5" imgW="380880" imgH="203040" progId="Equation.3">
                  <p:embed/>
                </p:oleObj>
              </mc:Choice>
              <mc:Fallback>
                <p:oleObj name="Equation" r:id="rId5" imgW="3808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1681163"/>
                        <a:ext cx="47783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2"/>
          <p:cNvGraphicFramePr>
            <a:graphicFrameLocks noChangeAspect="1"/>
          </p:cNvGraphicFramePr>
          <p:nvPr/>
        </p:nvGraphicFramePr>
        <p:xfrm>
          <a:off x="4787900" y="1989138"/>
          <a:ext cx="17478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方程式" r:id="rId7" imgW="1155700" imgH="228600" progId="Equation.3">
                  <p:embed/>
                </p:oleObj>
              </mc:Choice>
              <mc:Fallback>
                <p:oleObj name="方程式" r:id="rId7" imgW="11557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989138"/>
                        <a:ext cx="174783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3"/>
          <p:cNvGraphicFramePr>
            <a:graphicFrameLocks noChangeAspect="1"/>
          </p:cNvGraphicFramePr>
          <p:nvPr/>
        </p:nvGraphicFramePr>
        <p:xfrm>
          <a:off x="4614863" y="2265363"/>
          <a:ext cx="15557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方程式" r:id="rId9" imgW="1028700" imgH="228600" progId="Equation.3">
                  <p:embed/>
                </p:oleObj>
              </mc:Choice>
              <mc:Fallback>
                <p:oleObj name="方程式" r:id="rId9" imgW="10287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265363"/>
                        <a:ext cx="15557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17"/>
          <p:cNvGraphicFramePr>
            <a:graphicFrameLocks noChangeAspect="1"/>
          </p:cNvGraphicFramePr>
          <p:nvPr/>
        </p:nvGraphicFramePr>
        <p:xfrm>
          <a:off x="3771900" y="2997200"/>
          <a:ext cx="12414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方程式" r:id="rId11" imgW="888614" imgH="253890" progId="Equation.3">
                  <p:embed/>
                </p:oleObj>
              </mc:Choice>
              <mc:Fallback>
                <p:oleObj name="方程式" r:id="rId11" imgW="888614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997200"/>
                        <a:ext cx="12414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8"/>
          <p:cNvGraphicFramePr>
            <a:graphicFrameLocks noChangeAspect="1"/>
          </p:cNvGraphicFramePr>
          <p:nvPr/>
        </p:nvGraphicFramePr>
        <p:xfrm>
          <a:off x="1258888" y="4076700"/>
          <a:ext cx="273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方程式" r:id="rId13" imgW="1511300" imgH="203200" progId="Equation.3">
                  <p:embed/>
                </p:oleObj>
              </mc:Choice>
              <mc:Fallback>
                <p:oleObj name="方程式" r:id="rId13" imgW="1511300" imgH="203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76700"/>
                        <a:ext cx="27368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9"/>
          <p:cNvGraphicFramePr>
            <a:graphicFrameLocks noChangeAspect="1"/>
          </p:cNvGraphicFramePr>
          <p:nvPr/>
        </p:nvGraphicFramePr>
        <p:xfrm>
          <a:off x="5138738" y="4400550"/>
          <a:ext cx="1079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方程式" r:id="rId15" imgW="660113" imgH="215806" progId="Equation.3">
                  <p:embed/>
                </p:oleObj>
              </mc:Choice>
              <mc:Fallback>
                <p:oleObj name="方程式" r:id="rId15" imgW="660113" imgH="215806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4400550"/>
                        <a:ext cx="10795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20"/>
          <p:cNvGraphicFramePr>
            <a:graphicFrameLocks noChangeAspect="1"/>
          </p:cNvGraphicFramePr>
          <p:nvPr/>
        </p:nvGraphicFramePr>
        <p:xfrm>
          <a:off x="1258888" y="4724400"/>
          <a:ext cx="6635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方程式" r:id="rId17" imgW="406224" imgH="228501" progId="Equation.3">
                  <p:embed/>
                </p:oleObj>
              </mc:Choice>
              <mc:Fallback>
                <p:oleObj name="方程式" r:id="rId17" imgW="406224" imgH="228501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4400"/>
                        <a:ext cx="6635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21"/>
          <p:cNvGraphicFramePr>
            <a:graphicFrameLocks noChangeAspect="1"/>
          </p:cNvGraphicFramePr>
          <p:nvPr/>
        </p:nvGraphicFramePr>
        <p:xfrm>
          <a:off x="1238250" y="5070475"/>
          <a:ext cx="663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方程式" r:id="rId19" imgW="406224" imgH="241195" progId="Equation.3">
                  <p:embed/>
                </p:oleObj>
              </mc:Choice>
              <mc:Fallback>
                <p:oleObj name="方程式" r:id="rId19" imgW="406224" imgH="24119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70475"/>
                        <a:ext cx="6635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22"/>
          <p:cNvGraphicFramePr>
            <a:graphicFrameLocks noChangeAspect="1"/>
          </p:cNvGraphicFramePr>
          <p:nvPr/>
        </p:nvGraphicFramePr>
        <p:xfrm>
          <a:off x="1238250" y="5454650"/>
          <a:ext cx="6635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方程式" r:id="rId21" imgW="406224" imgH="241195" progId="Equation.3">
                  <p:embed/>
                </p:oleObj>
              </mc:Choice>
              <mc:Fallback>
                <p:oleObj name="方程式" r:id="rId21" imgW="406224" imgH="24119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454650"/>
                        <a:ext cx="6635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Crisp sets: an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eaLnBrk="1" hangingPunct="1"/>
            <a:r>
              <a:rPr lang="en-US" altLang="zh-TW" sz="2100" smtClean="0"/>
              <a:t>The </a:t>
            </a:r>
            <a:r>
              <a:rPr lang="en-US" altLang="zh-TW" sz="2100" smtClean="0">
                <a:solidFill>
                  <a:srgbClr val="008000"/>
                </a:solidFill>
              </a:rPr>
              <a:t>union</a:t>
            </a:r>
            <a:r>
              <a:rPr lang="en-US" altLang="zh-TW" sz="2100" smtClean="0"/>
              <a:t> of sets </a:t>
            </a:r>
            <a:r>
              <a:rPr lang="en-US" altLang="zh-TW" sz="2100" i="1" smtClean="0">
                <a:latin typeface="Times New Roman" pitchFamily="16" charset="0"/>
              </a:rPr>
              <a:t>A</a:t>
            </a:r>
            <a:r>
              <a:rPr lang="en-US" altLang="zh-TW" sz="2100" smtClean="0"/>
              <a:t> and </a:t>
            </a:r>
            <a:r>
              <a:rPr lang="en-US" altLang="zh-TW" sz="2100" i="1" smtClean="0">
                <a:latin typeface="Times New Roman" pitchFamily="16" charset="0"/>
              </a:rPr>
              <a:t>B</a:t>
            </a:r>
            <a:r>
              <a:rPr lang="en-US" altLang="zh-TW" sz="2100" smtClean="0"/>
              <a:t>:</a:t>
            </a:r>
          </a:p>
          <a:p>
            <a:pPr eaLnBrk="1" hangingPunct="1"/>
            <a:endParaRPr lang="en-US" altLang="zh-TW" sz="2100" smtClean="0"/>
          </a:p>
          <a:p>
            <a:pPr eaLnBrk="1" hangingPunct="1"/>
            <a:r>
              <a:rPr lang="en-US" altLang="zh-TW" sz="2100" smtClean="0"/>
              <a:t>The </a:t>
            </a:r>
            <a:r>
              <a:rPr lang="en-US" altLang="zh-TW" sz="2100" smtClean="0">
                <a:solidFill>
                  <a:srgbClr val="FF0000"/>
                </a:solidFill>
              </a:rPr>
              <a:t>generalized union</a:t>
            </a:r>
            <a:r>
              <a:rPr lang="en-US" altLang="zh-TW" sz="2100" smtClean="0"/>
              <a:t> operation: for a family of sets,</a:t>
            </a:r>
          </a:p>
          <a:p>
            <a:pPr eaLnBrk="1" hangingPunct="1"/>
            <a:endParaRPr lang="en-US" altLang="zh-TW" sz="2100" smtClean="0"/>
          </a:p>
          <a:p>
            <a:pPr eaLnBrk="1" hangingPunct="1"/>
            <a:endParaRPr lang="en-US" altLang="zh-TW" sz="2100" smtClean="0"/>
          </a:p>
          <a:p>
            <a:pPr eaLnBrk="1" hangingPunct="1"/>
            <a:r>
              <a:rPr lang="en-US" altLang="zh-TW" sz="2100" smtClean="0"/>
              <a:t>The </a:t>
            </a:r>
            <a:r>
              <a:rPr lang="en-US" altLang="zh-TW" sz="2100" smtClean="0">
                <a:solidFill>
                  <a:srgbClr val="008000"/>
                </a:solidFill>
              </a:rPr>
              <a:t>intersection</a:t>
            </a:r>
            <a:r>
              <a:rPr lang="en-US" altLang="zh-TW" sz="2100" smtClean="0"/>
              <a:t> of sets </a:t>
            </a:r>
            <a:r>
              <a:rPr lang="en-US" altLang="zh-TW" sz="2100" i="1" smtClean="0">
                <a:latin typeface="Times New Roman" pitchFamily="16" charset="0"/>
              </a:rPr>
              <a:t>A</a:t>
            </a:r>
            <a:r>
              <a:rPr lang="en-US" altLang="zh-TW" sz="2100" smtClean="0"/>
              <a:t> and </a:t>
            </a:r>
            <a:r>
              <a:rPr lang="en-US" altLang="zh-TW" sz="2100" i="1" smtClean="0">
                <a:latin typeface="Times New Roman" pitchFamily="16" charset="0"/>
              </a:rPr>
              <a:t>B</a:t>
            </a:r>
            <a:r>
              <a:rPr lang="en-US" altLang="zh-TW" sz="2100" smtClean="0"/>
              <a:t>:</a:t>
            </a:r>
          </a:p>
          <a:p>
            <a:pPr eaLnBrk="1" hangingPunct="1"/>
            <a:endParaRPr lang="en-US" altLang="zh-TW" sz="2100" smtClean="0"/>
          </a:p>
          <a:p>
            <a:pPr eaLnBrk="1" hangingPunct="1"/>
            <a:r>
              <a:rPr lang="en-US" altLang="zh-TW" sz="2100" smtClean="0"/>
              <a:t>The </a:t>
            </a:r>
            <a:r>
              <a:rPr lang="en-US" altLang="zh-TW" sz="2100" smtClean="0">
                <a:solidFill>
                  <a:srgbClr val="FF0000"/>
                </a:solidFill>
              </a:rPr>
              <a:t>generalized intersection </a:t>
            </a:r>
            <a:r>
              <a:rPr lang="en-US" altLang="zh-TW" sz="2100" smtClean="0"/>
              <a:t>operation: for a family of sets,</a:t>
            </a:r>
          </a:p>
          <a:p>
            <a:pPr eaLnBrk="1" hangingPunct="1">
              <a:buFont typeface="Wingdings" charset="2"/>
              <a:buNone/>
            </a:pPr>
            <a:endParaRPr lang="en-US" altLang="zh-TW" sz="2100" smtClean="0"/>
          </a:p>
        </p:txBody>
      </p:sp>
      <p:graphicFrame>
        <p:nvGraphicFramePr>
          <p:cNvPr id="15364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87450" y="3933825"/>
          <a:ext cx="31686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方程式" r:id="rId3" imgW="1765300" imgH="203200" progId="Equation.3">
                  <p:embed/>
                </p:oleObj>
              </mc:Choice>
              <mc:Fallback>
                <p:oleObj name="方程式" r:id="rId3" imgW="1765300" imgH="2032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933825"/>
                        <a:ext cx="31686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89038" y="2784475"/>
          <a:ext cx="2997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方程式" r:id="rId5" imgW="1955800" imgH="292100" progId="Equation.3">
                  <p:embed/>
                </p:oleObj>
              </mc:Choice>
              <mc:Fallback>
                <p:oleObj name="方程式" r:id="rId5" imgW="1955800" imgH="292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784475"/>
                        <a:ext cx="2997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9"/>
          <p:cNvGraphicFramePr>
            <a:graphicFrameLocks noChangeAspect="1"/>
          </p:cNvGraphicFramePr>
          <p:nvPr/>
        </p:nvGraphicFramePr>
        <p:xfrm>
          <a:off x="1144588" y="1989138"/>
          <a:ext cx="30368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方程式" r:id="rId7" imgW="1676400" imgH="203200" progId="Equation.3">
                  <p:embed/>
                </p:oleObj>
              </mc:Choice>
              <mc:Fallback>
                <p:oleObj name="方程式" r:id="rId7" imgW="16764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989138"/>
                        <a:ext cx="303688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9"/>
          <p:cNvGraphicFramePr>
            <a:graphicFrameLocks noChangeAspect="1"/>
          </p:cNvGraphicFramePr>
          <p:nvPr/>
        </p:nvGraphicFramePr>
        <p:xfrm>
          <a:off x="1157288" y="4724400"/>
          <a:ext cx="27860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方程式" r:id="rId9" imgW="1790700" imgH="292100" progId="Equation.3">
                  <p:embed/>
                </p:oleObj>
              </mc:Choice>
              <mc:Fallback>
                <p:oleObj name="方程式" r:id="rId9" imgW="1790700" imgH="2921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724400"/>
                        <a:ext cx="27860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Crisp sets: an overview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92275" y="1341438"/>
          <a:ext cx="56165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PhotoImpact" r:id="rId3" imgW="5942857" imgH="5723810" progId="">
                  <p:embed/>
                </p:oleObj>
              </mc:Choice>
              <mc:Fallback>
                <p:oleObj name="PhotoImpact" r:id="rId3" imgW="5942857" imgH="572381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341438"/>
                        <a:ext cx="561657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-Bold"/>
              </a:rPr>
              <a:t>CLASSICAL 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724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Define a universe of discourse, X, as a collection of objects all having the same </a:t>
            </a:r>
            <a:r>
              <a:rPr lang="en-US" sz="2400" dirty="0" smtClean="0">
                <a:latin typeface="Times-Roman"/>
              </a:rPr>
              <a:t>characteristics. The </a:t>
            </a:r>
            <a:r>
              <a:rPr lang="en-US" sz="2400" dirty="0">
                <a:latin typeface="Times-Roman"/>
              </a:rPr>
              <a:t>individual elements in the universe X will be denoted as </a:t>
            </a:r>
            <a:r>
              <a:rPr lang="en-US" sz="2400" i="1" dirty="0">
                <a:latin typeface="Times-Italic"/>
              </a:rPr>
              <a:t>x</a:t>
            </a:r>
            <a:r>
              <a:rPr lang="en-US" sz="2400" dirty="0">
                <a:latin typeface="Times-Roman"/>
              </a:rPr>
              <a:t>. The features </a:t>
            </a:r>
            <a:r>
              <a:rPr lang="en-US" sz="2400" dirty="0" smtClean="0">
                <a:latin typeface="Times-Roman"/>
              </a:rPr>
              <a:t>of the </a:t>
            </a:r>
            <a:r>
              <a:rPr lang="en-US" sz="2400" dirty="0">
                <a:latin typeface="Times-Roman"/>
              </a:rPr>
              <a:t>elements in X can be </a:t>
            </a:r>
            <a:r>
              <a:rPr lang="en-US" sz="2400" dirty="0" smtClean="0">
                <a:latin typeface="Times-Roman"/>
              </a:rPr>
              <a:t>discrete, </a:t>
            </a:r>
            <a:r>
              <a:rPr lang="en-US" sz="2400" dirty="0">
                <a:latin typeface="Times-Roman"/>
              </a:rPr>
              <a:t>or continuous valued quantities </a:t>
            </a:r>
            <a:r>
              <a:rPr lang="en-US" sz="2400" dirty="0" smtClean="0">
                <a:latin typeface="Times-Roman"/>
              </a:rPr>
              <a:t>on the </a:t>
            </a:r>
            <a:r>
              <a:rPr lang="en-US" sz="2400" dirty="0">
                <a:latin typeface="Times-Roman"/>
              </a:rPr>
              <a:t>real line. Examples of elements of various universes might be as follows</a:t>
            </a:r>
            <a:r>
              <a:rPr lang="en-US" sz="2400" dirty="0" smtClean="0">
                <a:latin typeface="Times-Roman"/>
              </a:rPr>
              <a:t>:</a:t>
            </a:r>
          </a:p>
          <a:p>
            <a:pPr algn="just"/>
            <a:r>
              <a:rPr lang="en-US" sz="2400" dirty="0">
                <a:latin typeface="Times-Roman"/>
              </a:rPr>
              <a:t>the clock speeds of computer CPUs;</a:t>
            </a:r>
          </a:p>
          <a:p>
            <a:pPr algn="just"/>
            <a:r>
              <a:rPr lang="en-US" sz="2400" dirty="0">
                <a:latin typeface="Times-Roman"/>
              </a:rPr>
              <a:t>the operating currents of an electronic motor;</a:t>
            </a:r>
          </a:p>
          <a:p>
            <a:pPr algn="just"/>
            <a:r>
              <a:rPr lang="en-US" sz="2400" dirty="0">
                <a:latin typeface="Times-Roman"/>
              </a:rPr>
              <a:t>the operating temperature of a heat </a:t>
            </a:r>
            <a:r>
              <a:rPr lang="en-US" sz="2400" dirty="0" smtClean="0">
                <a:latin typeface="Times-Roman"/>
              </a:rPr>
              <a:t>pump;</a:t>
            </a:r>
            <a:endParaRPr lang="en-US" sz="2400" dirty="0">
              <a:latin typeface="Times-Roman"/>
            </a:endParaRPr>
          </a:p>
          <a:p>
            <a:pPr algn="just"/>
            <a:r>
              <a:rPr lang="en-US" sz="2400" dirty="0">
                <a:latin typeface="Times-Roman"/>
              </a:rPr>
              <a:t>the integers 1 to 10.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0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28800" y="685801"/>
            <a:ext cx="594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40458C"/>
                </a:solidFill>
                <a:latin typeface="Arial" charset="0"/>
              </a:rPr>
              <a:t>Operations on Classical Sets</a:t>
            </a:r>
            <a:endParaRPr lang="en-GB" sz="2800" b="1" u="sng" dirty="0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19200" y="1873251"/>
            <a:ext cx="7391400" cy="41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Union: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	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B = {x | x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 A or x  B}</a:t>
            </a:r>
          </a:p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Intersection: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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B = {x | x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 A and x  B}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Complement: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A’ = {x | x  A, x  X}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			X – Universal Set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Set Difference: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A | B = {x | x  A and x  B} </a:t>
            </a:r>
          </a:p>
          <a:p>
            <a:pPr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Set difference is also denoted by A - B</a:t>
            </a:r>
            <a:endParaRPr lang="en-GB" sz="2400" dirty="0" smtClean="0">
              <a:solidFill>
                <a:srgbClr val="40458C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99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1"/>
            <a:ext cx="3503613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84161"/>
            <a:ext cx="359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  <a:latin typeface="Times-Roman"/>
              </a:rPr>
              <a:t>Union of sets A and B (logical or).</a:t>
            </a:r>
            <a:endParaRPr lang="en-US" dirty="0">
              <a:solidFill>
                <a:srgbClr val="40458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04758"/>
            <a:ext cx="3275013" cy="221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866" y="3920093"/>
            <a:ext cx="3044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  <a:latin typeface="Times-Roman"/>
              </a:rPr>
              <a:t>Intersection of sets A and B.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201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0458C"/>
                </a:solidFill>
                <a:latin typeface="Times-Bold"/>
              </a:rPr>
              <a:t>Operations on Classical Sets</a:t>
            </a:r>
            <a:endParaRPr lang="en-US" sz="2800" dirty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1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0458C"/>
                </a:solidFill>
                <a:latin typeface="Times-Bold"/>
              </a:rPr>
              <a:t>Operations on Classical Sets</a:t>
            </a:r>
            <a:endParaRPr lang="en-US" sz="2800" dirty="0">
              <a:solidFill>
                <a:srgbClr val="40458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07789"/>
            <a:ext cx="235743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6306" y="1981200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Complement of set A.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9" y="3886201"/>
            <a:ext cx="235743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6304" y="4554815"/>
            <a:ext cx="274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Difference operation A</a:t>
            </a:r>
            <a:r>
              <a:rPr lang="en-US" dirty="0">
                <a:latin typeface="MTSY"/>
              </a:rPr>
              <a:t>|</a:t>
            </a:r>
            <a:r>
              <a:rPr lang="en-US" dirty="0">
                <a:latin typeface="Times-Roman"/>
              </a:rPr>
              <a:t>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ORIGINS OF FUZZY LOGIC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7467600" cy="503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  Traces back to Ancient Greece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  </a:t>
            </a:r>
            <a:r>
              <a:rPr lang="en-GB" sz="2400" dirty="0" err="1"/>
              <a:t>Lotfi</a:t>
            </a:r>
            <a:r>
              <a:rPr lang="en-GB" sz="2400" dirty="0"/>
              <a:t> Asker </a:t>
            </a:r>
            <a:r>
              <a:rPr lang="en-GB" sz="2400" dirty="0" err="1"/>
              <a:t>Zadeh</a:t>
            </a:r>
            <a:r>
              <a:rPr lang="en-GB" sz="2400" dirty="0"/>
              <a:t> ( 1965 )</a:t>
            </a:r>
          </a:p>
          <a:p>
            <a:pPr marL="638175" lvl="1" indent="-273050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/>
              <a:t>First to publish ideas of fuzzy logic.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  Professor </a:t>
            </a:r>
            <a:r>
              <a:rPr lang="en-GB" sz="2400" dirty="0" err="1"/>
              <a:t>Toshire</a:t>
            </a:r>
            <a:r>
              <a:rPr lang="en-GB" sz="2400" dirty="0"/>
              <a:t> </a:t>
            </a:r>
            <a:r>
              <a:rPr lang="en-GB" sz="2400" dirty="0" err="1"/>
              <a:t>Terano</a:t>
            </a:r>
            <a:r>
              <a:rPr lang="en-GB" sz="2400" dirty="0"/>
              <a:t> ( 1972 )</a:t>
            </a:r>
          </a:p>
          <a:p>
            <a:pPr marL="638175" lvl="1" indent="-273050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/>
              <a:t>Organized the world's first working group on fuzzy systems.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 F.L. </a:t>
            </a:r>
            <a:r>
              <a:rPr lang="en-GB" sz="2400" dirty="0" err="1"/>
              <a:t>Smidth</a:t>
            </a:r>
            <a:r>
              <a:rPr lang="en-GB" sz="2400" dirty="0"/>
              <a:t> &amp; Co.  ( 1980 )</a:t>
            </a:r>
          </a:p>
          <a:p>
            <a:pPr marL="638175" lvl="1" indent="-273050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/>
              <a:t>First to market fuzzy expert systems</a:t>
            </a:r>
            <a:r>
              <a:rPr lang="en-GB" sz="2100" dirty="0">
                <a:solidFill>
                  <a:srgbClr val="000000"/>
                </a:solidFill>
              </a:rPr>
              <a:t>.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609601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smtClean="0">
                <a:solidFill>
                  <a:srgbClr val="40458C"/>
                </a:solidFill>
                <a:latin typeface="Arial" charset="0"/>
              </a:rPr>
              <a:t>Properties of Classical Sets</a:t>
            </a:r>
            <a:endParaRPr lang="en-GB" sz="2800" b="1" u="sng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620000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B = 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A</a:t>
            </a:r>
          </a:p>
          <a:p>
            <a:pPr algn="just" fontAlgn="base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B = B  A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(B  C) = (A  B)  C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(B  C) = (A  B)  C</a:t>
            </a:r>
          </a:p>
          <a:p>
            <a:pPr algn="just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(B  C) = (A  B)  (A  C)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(B  C) = (A  B)  (A  C)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A = A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 A = A</a:t>
            </a:r>
          </a:p>
          <a:p>
            <a:pPr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X = X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X = A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 = A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 = </a:t>
            </a:r>
            <a:endParaRPr lang="en-GB" sz="2400" dirty="0" smtClean="0">
              <a:solidFill>
                <a:srgbClr val="40458C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8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1" y="609601"/>
            <a:ext cx="7806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40458C"/>
                </a:solidFill>
                <a:latin typeface="Times-Bold"/>
              </a:rPr>
              <a:t>Mapping of Classical Sets to Functions</a:t>
            </a:r>
            <a:endParaRPr lang="en-US" sz="3200" dirty="0">
              <a:solidFill>
                <a:srgbClr val="40458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76401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40458C"/>
                </a:solidFill>
                <a:latin typeface="Times-Roman"/>
              </a:rPr>
              <a:t>Mapping is an important concept in relating set-theoretic forms to function-theoretic </a:t>
            </a:r>
            <a:r>
              <a:rPr lang="en-US" sz="2000" dirty="0" smtClean="0">
                <a:solidFill>
                  <a:srgbClr val="40458C"/>
                </a:solidFill>
                <a:latin typeface="Times-Roman"/>
              </a:rPr>
              <a:t>representations of </a:t>
            </a:r>
            <a:r>
              <a:rPr lang="en-US" sz="2000" dirty="0">
                <a:solidFill>
                  <a:srgbClr val="40458C"/>
                </a:solidFill>
                <a:latin typeface="Times-Roman"/>
              </a:rPr>
              <a:t>information. In its most general form it can be used to map elements </a:t>
            </a:r>
            <a:r>
              <a:rPr lang="en-US" sz="2000" dirty="0" smtClean="0">
                <a:solidFill>
                  <a:srgbClr val="40458C"/>
                </a:solidFill>
                <a:latin typeface="Times-Roman"/>
              </a:rPr>
              <a:t>or subsets </a:t>
            </a:r>
            <a:r>
              <a:rPr lang="en-US" sz="2000" dirty="0">
                <a:solidFill>
                  <a:srgbClr val="40458C"/>
                </a:solidFill>
                <a:latin typeface="Times-Roman"/>
              </a:rPr>
              <a:t>in one universe of discourse to elements or sets in another universe.</a:t>
            </a:r>
            <a:endParaRPr lang="en-US" sz="2000" dirty="0">
              <a:solidFill>
                <a:srgbClr val="40458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096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3302" y="2743200"/>
            <a:ext cx="2834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40458C"/>
                </a:solidFill>
                <a:latin typeface="Arial" charset="0"/>
              </a:rPr>
              <a:t>Fuzzy Sets</a:t>
            </a:r>
            <a:endParaRPr lang="en-GB" sz="4000" b="1" dirty="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752600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400" dirty="0" smtClean="0">
                <a:latin typeface="Times-Roman"/>
              </a:rPr>
              <a:t>A fuzzy set, </a:t>
            </a:r>
            <a:r>
              <a:rPr lang="en-US" sz="2400" dirty="0">
                <a:latin typeface="Times-Roman"/>
              </a:rPr>
              <a:t>is a set containing elements that have varying degrees of </a:t>
            </a:r>
            <a:r>
              <a:rPr lang="en-US" sz="2400" dirty="0" smtClean="0">
                <a:latin typeface="Times-Roman"/>
              </a:rPr>
              <a:t>membership in </a:t>
            </a:r>
            <a:r>
              <a:rPr lang="en-US" sz="2400" dirty="0">
                <a:latin typeface="Times-Roman"/>
              </a:rPr>
              <a:t>the set</a:t>
            </a:r>
            <a:r>
              <a:rPr lang="en-US" sz="2400" dirty="0" smtClean="0">
                <a:latin typeface="Times-Roman"/>
              </a:rPr>
              <a:t>.</a:t>
            </a:r>
          </a:p>
          <a:p>
            <a:pPr algn="just"/>
            <a:endParaRPr lang="en-US" sz="2400" dirty="0" smtClean="0">
              <a:latin typeface="Times-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400" dirty="0">
                <a:latin typeface="Times-Roman"/>
              </a:rPr>
              <a:t>Elements in a fuzzy set, because their </a:t>
            </a:r>
            <a:r>
              <a:rPr lang="en-US" sz="2400" dirty="0" smtClean="0">
                <a:latin typeface="Times-Roman"/>
              </a:rPr>
              <a:t>membership need </a:t>
            </a:r>
            <a:r>
              <a:rPr lang="en-US" sz="2400" dirty="0">
                <a:latin typeface="Times-Roman"/>
              </a:rPr>
              <a:t>not be complete, can also be members of other fuzzy sets on the same universe</a:t>
            </a:r>
            <a:r>
              <a:rPr lang="en-US" dirty="0" smtClean="0">
                <a:latin typeface="Times-Roman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 smtClean="0">
              <a:latin typeface="Times-Roman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>
                <a:latin typeface="Times-Roman"/>
              </a:rPr>
              <a:t>Elements of a fuzzy set are mapped to a universe of </a:t>
            </a:r>
            <a:r>
              <a:rPr lang="en-US" sz="2400" i="1" dirty="0">
                <a:latin typeface="Times-Italic"/>
              </a:rPr>
              <a:t>membership values </a:t>
            </a:r>
            <a:r>
              <a:rPr lang="en-US" sz="2400" dirty="0" smtClean="0">
                <a:latin typeface="Times-Roman"/>
              </a:rPr>
              <a:t>using a </a:t>
            </a:r>
            <a:r>
              <a:rPr lang="en-US" sz="2400" dirty="0">
                <a:latin typeface="Times-Roman"/>
              </a:rPr>
              <a:t>function-theoretic form.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94358" y="609601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40458C"/>
                </a:solidFill>
                <a:latin typeface="Arial" charset="0"/>
              </a:rPr>
              <a:t>Fuzzy Sets</a:t>
            </a:r>
            <a:endParaRPr lang="en-GB" sz="3200" b="1" u="sng" dirty="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807720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An object has a numeric “degree of membership”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Normally, between 0 and 1 (inclusive)</a:t>
            </a:r>
          </a:p>
          <a:p>
            <a:pPr marL="692150" marR="0" lvl="1" indent="-3476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0 membership means the object is not in the set</a:t>
            </a:r>
          </a:p>
          <a:p>
            <a:pPr marL="692150" marR="0" lvl="1" indent="-3476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1 membership means the object is fully inside the set</a:t>
            </a:r>
          </a:p>
          <a:p>
            <a:pPr marL="692150" marR="0" lvl="1" indent="-3476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 between means the object is partially in the set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3455" y="381000"/>
            <a:ext cx="7620000" cy="83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Fuzzy Set Theory</a:t>
            </a:r>
          </a:p>
        </p:txBody>
      </p:sp>
    </p:spTree>
    <p:extLst>
      <p:ext uri="{BB962C8B-B14F-4D97-AF65-F5344CB8AC3E}">
        <p14:creationId xmlns:p14="http://schemas.microsoft.com/office/powerpoint/2010/main" val="41878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401"/>
            <a:ext cx="79867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0717" y="1755776"/>
            <a:ext cx="79398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</a:t>
            </a:r>
            <a:r>
              <a:rPr kumimoji="0" lang="en-US" altLang="zh-TW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a collection of objects denoted generically by </a:t>
            </a:r>
            <a:r>
              <a:rPr kumimoji="0" lang="en-US" altLang="zh-TW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then a </a:t>
            </a:r>
            <a:r>
              <a:rPr kumimoji="0" lang="en-US" altLang="zh-TW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fuzzy set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TW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</a:t>
            </a:r>
            <a:r>
              <a:rPr kumimoji="0" lang="en-US" altLang="zh-TW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defined as a set of ordered pairs: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08289"/>
            <a:ext cx="62484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97" y="5334001"/>
            <a:ext cx="40290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8"/>
          <p:cNvSpPr>
            <a:spLocks/>
          </p:cNvSpPr>
          <p:nvPr/>
        </p:nvSpPr>
        <p:spPr bwMode="auto">
          <a:xfrm rot="5400000">
            <a:off x="4568428" y="3263107"/>
            <a:ext cx="144462" cy="1441451"/>
          </a:xfrm>
          <a:prstGeom prst="rightBrace">
            <a:avLst>
              <a:gd name="adj1" fmla="val 83150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membership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function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172201" y="4379893"/>
            <a:ext cx="28531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universe of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kern="0" noProof="0" dirty="0" smtClean="0">
                <a:solidFill>
                  <a:sysClr val="windowText" lastClr="000000"/>
                </a:solidFill>
              </a:rPr>
              <a:t>      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discourse.</a:t>
            </a:r>
          </a:p>
        </p:txBody>
      </p:sp>
    </p:spTree>
    <p:extLst>
      <p:ext uri="{BB962C8B-B14F-4D97-AF65-F5344CB8AC3E}">
        <p14:creationId xmlns:p14="http://schemas.microsoft.com/office/powerpoint/2010/main" val="10232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71600" y="685801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40458C"/>
                </a:solidFill>
                <a:latin typeface="Arial" charset="0"/>
              </a:rPr>
              <a:t>Fuzzy Sets</a:t>
            </a:r>
            <a:endParaRPr lang="en-GB" sz="2800" b="1" u="sng" dirty="0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8001000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Characteristic function X, indicating the belongingness of x to the set A</a:t>
            </a: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	X(x) =   1	x 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 A</a:t>
            </a:r>
          </a:p>
          <a:p>
            <a:pPr algn="just" fontAlgn="base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		   0	x 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 A</a:t>
            </a:r>
          </a:p>
          <a:p>
            <a:pPr algn="just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or called </a:t>
            </a:r>
            <a:r>
              <a:rPr lang="en-US" sz="2800" b="1" u="sng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membership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Hence,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B 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B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=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 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= max(X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(x),X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(x))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 dirty="0" smtClean="0">
              <a:solidFill>
                <a:srgbClr val="40458C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484" name="AutoShape 4"/>
          <p:cNvSpPr>
            <a:spLocks/>
          </p:cNvSpPr>
          <p:nvPr/>
        </p:nvSpPr>
        <p:spPr bwMode="auto">
          <a:xfrm>
            <a:off x="2811053" y="2670629"/>
            <a:ext cx="45719" cy="609600"/>
          </a:xfrm>
          <a:prstGeom prst="leftBrace">
            <a:avLst>
              <a:gd name="adj1" fmla="val 66667"/>
              <a:gd name="adj2" fmla="val 32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685801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smtClean="0">
                <a:solidFill>
                  <a:srgbClr val="40458C"/>
                </a:solidFill>
                <a:latin typeface="Arial" charset="0"/>
              </a:rPr>
              <a:t>Fuzzy Sets</a:t>
            </a:r>
            <a:endParaRPr lang="en-GB" sz="2800" b="1" u="sng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81100" y="1828799"/>
            <a:ext cx="6705600" cy="37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 B 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B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	=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</a:rPr>
              <a:t>A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(x) 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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= min(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</a:rPr>
              <a:t>A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</a:rPr>
              <a:t>(x),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(x))</a:t>
            </a:r>
          </a:p>
          <a:p>
            <a:pPr algn="just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A’ 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A’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     = 1 – X</a:t>
            </a:r>
            <a:r>
              <a:rPr lang="en-US" sz="28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A’’ = A</a:t>
            </a:r>
            <a:endParaRPr lang="en-US" sz="2800" u="sng" dirty="0" smtClean="0">
              <a:solidFill>
                <a:srgbClr val="40458C"/>
              </a:solidFill>
              <a:latin typeface="Arial" charset="0"/>
              <a:sym typeface="Symbol" pitchFamily="18" charset="2"/>
            </a:endParaRP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 dirty="0" smtClean="0">
              <a:solidFill>
                <a:srgbClr val="40458C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7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14500" y="685801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40458C"/>
                </a:solidFill>
                <a:latin typeface="Arial" charset="0"/>
              </a:rPr>
              <a:t>Fuzzy Set Operations</a:t>
            </a:r>
            <a:endParaRPr lang="en-GB" sz="2800" b="1" u="sng" dirty="0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14400" y="1600201"/>
            <a:ext cx="7239000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 = </a:t>
            </a:r>
            <a:r>
              <a:rPr lang="en-GB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  </a:t>
            </a:r>
            <a:r>
              <a:rPr lang="en-GB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   = max(</a:t>
            </a:r>
            <a:r>
              <a:rPr lang="en-GB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(x), </a:t>
            </a:r>
            <a:r>
              <a:rPr lang="en-GB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(x)) 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 = 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  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</a:t>
            </a:r>
          </a:p>
          <a:p>
            <a:pPr algn="just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   = min(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(x), 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(x))</a:t>
            </a:r>
          </a:p>
          <a:p>
            <a:pPr algn="just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A’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 = 1 - </a:t>
            </a:r>
            <a:r>
              <a:rPr lang="en-US" sz="2400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(x) </a:t>
            </a:r>
          </a:p>
          <a:p>
            <a:pPr algn="just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De Morgan’s Law also holds: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 (A  B)’ = A’  B’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 (A  B)’ = A’  B’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But, in general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A  A’ </a:t>
            </a:r>
          </a:p>
          <a:p>
            <a:pPr algn="just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	A  A’  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3" imgW="101556" imgH="190417" progId="Equation.3">
                  <p:embed/>
                </p:oleObj>
              </mc:Choice>
              <mc:Fallback>
                <p:oleObj name="Equation" r:id="rId3" imgW="101556" imgH="19041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124200" y="5867400"/>
          <a:ext cx="762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Equation" r:id="rId5" imgW="304536" imgH="164957" progId="">
                  <p:embed/>
                </p:oleObj>
              </mc:Choice>
              <mc:Fallback>
                <p:oleObj name="Equation" r:id="rId5" imgW="304536" imgH="16495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67400"/>
                        <a:ext cx="762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3048000" y="61722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Equation" r:id="rId7" imgW="253780" imgH="203024" progId="">
                  <p:embed/>
                </p:oleObj>
              </mc:Choice>
              <mc:Fallback>
                <p:oleObj name="Equation" r:id="rId7" imgW="253780" imgH="20302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172200"/>
                        <a:ext cx="762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7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00200"/>
            <a:ext cx="29432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063821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Union of fuzzy sets </a:t>
            </a:r>
            <a:r>
              <a:rPr lang="en-US" dirty="0" smtClean="0">
                <a:latin typeface="Times-Roman"/>
              </a:rPr>
              <a:t>A and </a:t>
            </a:r>
            <a:r>
              <a:rPr lang="en-US" dirty="0">
                <a:latin typeface="Times-Roman"/>
              </a:rPr>
              <a:t>B</a:t>
            </a:r>
            <a:r>
              <a:rPr lang="en-US" sz="800" dirty="0">
                <a:latin typeface="MTSY"/>
              </a:rPr>
              <a:t>∼</a:t>
            </a:r>
          </a:p>
          <a:p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505200"/>
            <a:ext cx="2771888" cy="18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3423" y="3882571"/>
            <a:ext cx="406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Intersection of fuzzy sets </a:t>
            </a:r>
            <a:r>
              <a:rPr lang="en-US" dirty="0" smtClean="0">
                <a:latin typeface="Times-Roman"/>
              </a:rPr>
              <a:t>A</a:t>
            </a:r>
            <a:r>
              <a:rPr lang="en-US" sz="800" dirty="0">
                <a:latin typeface="MTSY"/>
              </a:rPr>
              <a:t> </a:t>
            </a:r>
            <a:r>
              <a:rPr lang="en-US" dirty="0" smtClean="0">
                <a:latin typeface="Times-Roman"/>
              </a:rPr>
              <a:t>and </a:t>
            </a:r>
            <a:r>
              <a:rPr lang="en-US" dirty="0">
                <a:latin typeface="Times-Roman"/>
              </a:rPr>
              <a:t>B</a:t>
            </a:r>
            <a:r>
              <a:rPr lang="en-US" sz="800" dirty="0">
                <a:latin typeface="MTSY"/>
              </a:rPr>
              <a:t>∼</a:t>
            </a:r>
          </a:p>
          <a:p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30322" y="533401"/>
            <a:ext cx="435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40458C"/>
                </a:solidFill>
                <a:latin typeface="Arial" charset="0"/>
              </a:rPr>
              <a:t>Fuzzy Set Operations</a:t>
            </a:r>
            <a:endParaRPr lang="en-GB" sz="3200" b="1" u="sng" dirty="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WHAT IS FUZZY LOGIC?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 algn="just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Definition of fuzzy</a:t>
            </a:r>
          </a:p>
          <a:p>
            <a:pPr marL="638175" lvl="1" indent="-273050" algn="just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Fuzzy – “not clear, distinct, or precise; blurred”</a:t>
            </a:r>
          </a:p>
          <a:p>
            <a:pPr marL="271463" indent="-271463" algn="just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Definition of fuzzy logic</a:t>
            </a:r>
          </a:p>
          <a:p>
            <a:pPr marL="638175" lvl="1" indent="-273050" algn="just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A form of knowledge representation suitable for notions that cannot be defined precisely, but which depend upon their contexts.</a:t>
            </a:r>
          </a:p>
          <a:p>
            <a:pPr marL="638175" lvl="1" indent="-273050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524001"/>
            <a:ext cx="3424239" cy="212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164908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Complement of fuzzy set A</a:t>
            </a:r>
            <a:r>
              <a:rPr lang="en-US" sz="800" dirty="0">
                <a:latin typeface="MTSY"/>
              </a:rPr>
              <a:t>∼</a:t>
            </a:r>
          </a:p>
          <a:p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1766" y="685801"/>
            <a:ext cx="435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40458C"/>
                </a:solidFill>
                <a:latin typeface="Arial" charset="0"/>
              </a:rPr>
              <a:t>Fuzzy Set Operations</a:t>
            </a:r>
            <a:endParaRPr lang="en-GB" sz="3200" b="1" u="sng" dirty="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0"/>
            <a:ext cx="4038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/>
              <a:t>Operations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1295400" y="-65314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</a:t>
            </a:r>
          </a:p>
        </p:txBody>
      </p:sp>
      <p:pic>
        <p:nvPicPr>
          <p:cNvPr id="7173" name="Picture 5" descr="C:\WINDOWS\Desktop\fuzzy\FLLL - Operations on Fuzzy Sets_files\fuzzy_fig3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r="4779"/>
          <a:stretch>
            <a:fillRect/>
          </a:stretch>
        </p:blipFill>
        <p:spPr bwMode="auto">
          <a:xfrm>
            <a:off x="914400" y="1077912"/>
            <a:ext cx="2971800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WINDOWS\Desktop\fuzzy\FLLL - Operations on Fuzzy Sets_files\fuzzy_fig3.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5078"/>
          <a:stretch>
            <a:fillRect/>
          </a:stretch>
        </p:blipFill>
        <p:spPr bwMode="auto">
          <a:xfrm>
            <a:off x="5105400" y="1297858"/>
            <a:ext cx="2971800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WINDOWS\Desktop\fuzzy\FLLL - Operations on Fuzzy Sets_files\fuzzy_fig3.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r="5263"/>
          <a:stretch>
            <a:fillRect/>
          </a:stretch>
        </p:blipFill>
        <p:spPr bwMode="auto">
          <a:xfrm>
            <a:off x="457200" y="3810000"/>
            <a:ext cx="22860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WINDOWS\Desktop\fuzzy\FLLL - Operations on Fuzzy Sets_files\fuzzy_fig3.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5128"/>
          <a:stretch>
            <a:fillRect/>
          </a:stretch>
        </p:blipFill>
        <p:spPr bwMode="auto">
          <a:xfrm>
            <a:off x="3429000" y="3810001"/>
            <a:ext cx="2362200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WINDOWS\Desktop\fuzzy\FLLL - Operations on Fuzzy Sets_files\fuzzy_fig3.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r="4674"/>
          <a:stretch>
            <a:fillRect/>
          </a:stretch>
        </p:blipFill>
        <p:spPr bwMode="auto">
          <a:xfrm>
            <a:off x="6172200" y="3733800"/>
            <a:ext cx="23622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19200" y="31242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    A                                                     B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57150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   A </a:t>
            </a:r>
            <a:r>
              <a:rPr lang="en-US" sz="2400" b="1" smtClean="0">
                <a:solidFill>
                  <a:srgbClr val="000000"/>
                </a:solidFill>
                <a:sym typeface="Symbol" pitchFamily="18" charset="2"/>
              </a:rPr>
              <a:t> </a:t>
            </a:r>
            <a:r>
              <a:rPr lang="en-US" sz="2400" smtClean="0">
                <a:solidFill>
                  <a:srgbClr val="000000"/>
                </a:solidFill>
                <a:sym typeface="Symbol" pitchFamily="18" charset="2"/>
              </a:rPr>
              <a:t>B                                   A </a:t>
            </a:r>
            <a:r>
              <a:rPr lang="en-US" sz="2400" b="1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sz="2400" smtClean="0">
                <a:solidFill>
                  <a:srgbClr val="000000"/>
                </a:solidFill>
                <a:sym typeface="Symbol" pitchFamily="18" charset="2"/>
              </a:rPr>
              <a:t> B                           A</a:t>
            </a:r>
          </a:p>
        </p:txBody>
      </p:sp>
    </p:spTree>
    <p:extLst>
      <p:ext uri="{BB962C8B-B14F-4D97-AF65-F5344CB8AC3E}">
        <p14:creationId xmlns:p14="http://schemas.microsoft.com/office/powerpoint/2010/main" val="17927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A</a:t>
            </a:r>
            <a:r>
              <a:rPr lang="en-US" sz="2400" kern="12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’ = X                 </a:t>
            </a:r>
            <a:r>
              <a:rPr lang="en-US" sz="2800" kern="1200" dirty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A’</a:t>
            </a:r>
            <a:r>
              <a:rPr lang="en-US" sz="2400" kern="12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 = </a:t>
            </a:r>
            <a:r>
              <a:rPr lang="en-US" sz="2800" kern="1200" dirty="0">
                <a:solidFill>
                  <a:srgbClr val="40458C"/>
                </a:solidFill>
                <a:latin typeface="Times-Roman"/>
                <a:ea typeface="+mn-ea"/>
              </a:rPr>
              <a:t>Ø</a:t>
            </a:r>
            <a:r>
              <a:rPr lang="en-US" sz="2400" kern="12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    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7741"/>
            <a:ext cx="7620000" cy="389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562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Excluded middle axioms for crisp sets. (a) Crisp set A and its complement; (b) crisp A </a:t>
            </a:r>
            <a:r>
              <a:rPr lang="en-US" dirty="0">
                <a:latin typeface="MTSY"/>
              </a:rPr>
              <a:t>∪ </a:t>
            </a:r>
            <a:r>
              <a:rPr lang="en-US" dirty="0">
                <a:latin typeface="Times-Roman"/>
              </a:rPr>
              <a:t>A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MTSY"/>
              </a:rPr>
              <a:t>= </a:t>
            </a:r>
            <a:r>
              <a:rPr lang="en-US" dirty="0" smtClean="0">
                <a:latin typeface="Times-Roman"/>
              </a:rPr>
              <a:t>X (axiom </a:t>
            </a:r>
            <a:r>
              <a:rPr lang="en-US" dirty="0">
                <a:latin typeface="Times-Roman"/>
              </a:rPr>
              <a:t>of excluded middle); and (c) crisp A </a:t>
            </a:r>
            <a:r>
              <a:rPr lang="en-US" dirty="0">
                <a:latin typeface="MTSY"/>
              </a:rPr>
              <a:t>∩ </a:t>
            </a:r>
            <a:r>
              <a:rPr lang="en-US" dirty="0">
                <a:latin typeface="Times-Roman"/>
              </a:rPr>
              <a:t>A </a:t>
            </a:r>
            <a:r>
              <a:rPr lang="en-US" dirty="0">
                <a:latin typeface="MTSY"/>
              </a:rPr>
              <a:t>= </a:t>
            </a:r>
            <a:r>
              <a:rPr lang="en-US" dirty="0">
                <a:latin typeface="Times-Roman"/>
              </a:rPr>
              <a:t>Ø (axiom of contradiction).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68" y="5829683"/>
            <a:ext cx="315232" cy="38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29945"/>
            <a:ext cx="323849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50000"/>
              </a:lnSpc>
              <a:spcBef>
                <a:spcPct val="50000"/>
              </a:spcBef>
            </a:pPr>
            <a:r>
              <a:rPr lang="en-US" sz="2800" kern="1200" dirty="0">
                <a:solidFill>
                  <a:srgbClr val="40458C"/>
                </a:solidFill>
                <a:latin typeface="Arial" charset="0"/>
                <a:ea typeface="+mn-ea"/>
                <a:sym typeface="Symbol" pitchFamily="18" charset="2"/>
              </a:rPr>
              <a:t>A  A</a:t>
            </a:r>
            <a:r>
              <a:rPr lang="en-US" sz="2400" kern="1200" dirty="0" smtClean="0">
                <a:solidFill>
                  <a:srgbClr val="40458C"/>
                </a:solidFill>
                <a:latin typeface="Arial" charset="0"/>
                <a:ea typeface="+mn-ea"/>
                <a:sym typeface="Symbol" pitchFamily="18" charset="2"/>
              </a:rPr>
              <a:t>’                     </a:t>
            </a:r>
            <a:r>
              <a:rPr lang="en-US" sz="2800" kern="1200" dirty="0">
                <a:solidFill>
                  <a:srgbClr val="40458C"/>
                </a:solidFill>
                <a:latin typeface="Arial" charset="0"/>
                <a:ea typeface="+mn-ea"/>
                <a:sym typeface="Symbol" pitchFamily="18" charset="2"/>
              </a:rPr>
              <a:t>A  A’ </a:t>
            </a:r>
            <a:r>
              <a:rPr lang="en-US" sz="2400" kern="1200" dirty="0">
                <a:solidFill>
                  <a:srgbClr val="40458C"/>
                </a:solidFill>
                <a:latin typeface="Arial" charset="0"/>
                <a:ea typeface="+mn-ea"/>
                <a:sym typeface="Symbol" pitchFamily="18" charset="2"/>
              </a:rPr>
              <a:t/>
            </a:r>
            <a:br>
              <a:rPr lang="en-US" sz="2400" kern="1200" dirty="0">
                <a:solidFill>
                  <a:srgbClr val="40458C"/>
                </a:solidFill>
                <a:latin typeface="Arial" charset="0"/>
                <a:ea typeface="+mn-ea"/>
                <a:sym typeface="Symbol" pitchFamily="18" charset="2"/>
              </a:rPr>
            </a:b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10314" cy="35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248364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Excluded middle axioms for fuzzy sets are not valid. (a) Fuzzy set A</a:t>
            </a:r>
            <a:r>
              <a:rPr lang="en-US" sz="800" dirty="0" smtClean="0">
                <a:latin typeface="MTSY"/>
              </a:rPr>
              <a:t>∼ </a:t>
            </a:r>
            <a:r>
              <a:rPr lang="en-US" dirty="0" smtClean="0">
                <a:latin typeface="Times-Roman"/>
              </a:rPr>
              <a:t>and </a:t>
            </a:r>
            <a:r>
              <a:rPr lang="en-US" dirty="0">
                <a:latin typeface="Times-Roman"/>
              </a:rPr>
              <a:t>its complement</a:t>
            </a:r>
            <a:r>
              <a:rPr lang="en-US" dirty="0" smtClean="0">
                <a:latin typeface="Times-Roman"/>
              </a:rPr>
              <a:t>; (</a:t>
            </a:r>
            <a:r>
              <a:rPr lang="en-US" dirty="0">
                <a:latin typeface="Times-Roman"/>
              </a:rPr>
              <a:t>b) fuzzy </a:t>
            </a:r>
            <a:r>
              <a:rPr lang="en-US" dirty="0" smtClean="0">
                <a:latin typeface="Times-Roman"/>
              </a:rPr>
              <a:t>A</a:t>
            </a:r>
            <a:r>
              <a:rPr lang="en-US" sz="800" dirty="0" smtClean="0">
                <a:latin typeface="MTSY"/>
              </a:rPr>
              <a:t> </a:t>
            </a:r>
            <a:r>
              <a:rPr lang="en-US" dirty="0" smtClean="0">
                <a:latin typeface="MTSY"/>
              </a:rPr>
              <a:t>∪  </a:t>
            </a:r>
            <a:r>
              <a:rPr lang="en-US" dirty="0" smtClean="0">
                <a:latin typeface="Times-Roman"/>
              </a:rPr>
              <a:t>A</a:t>
            </a:r>
            <a:r>
              <a:rPr lang="en-US" sz="800" dirty="0" smtClean="0">
                <a:latin typeface="MTSY"/>
              </a:rPr>
              <a:t>∼  </a:t>
            </a:r>
            <a:r>
              <a:rPr lang="en-US" dirty="0" smtClean="0">
                <a:latin typeface="MTSY"/>
              </a:rPr>
              <a:t>= </a:t>
            </a:r>
            <a:r>
              <a:rPr lang="en-US" dirty="0" smtClean="0">
                <a:latin typeface="Times-Roman"/>
              </a:rPr>
              <a:t>X (axiom of excluded middle); and (c) fuzzy        A </a:t>
            </a:r>
            <a:r>
              <a:rPr lang="en-US" dirty="0" smtClean="0">
                <a:latin typeface="MTSY"/>
              </a:rPr>
              <a:t>∩  </a:t>
            </a:r>
            <a:r>
              <a:rPr lang="en-US" dirty="0" smtClean="0">
                <a:latin typeface="Times-Roman"/>
              </a:rPr>
              <a:t>A   </a:t>
            </a:r>
            <a:r>
              <a:rPr lang="en-US" dirty="0" smtClean="0">
                <a:latin typeface="MTSY"/>
              </a:rPr>
              <a:t>= </a:t>
            </a:r>
            <a:r>
              <a:rPr lang="en-US" dirty="0" smtClean="0">
                <a:latin typeface="Times-Roman"/>
              </a:rPr>
              <a:t>Ø (axiom of contradiction).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6" y="5789962"/>
            <a:ext cx="31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14766"/>
            <a:ext cx="31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8174"/>
            <a:ext cx="762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8161"/>
            <a:ext cx="76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9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/>
              <a:t>Set-Theoretic Operations</a:t>
            </a:r>
          </a:p>
        </p:txBody>
      </p:sp>
      <p:graphicFrame>
        <p:nvGraphicFramePr>
          <p:cNvPr id="44046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1665288" y="2997200"/>
          <a:ext cx="8890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Equation" r:id="rId3" imgW="431613" imgH="165028" progId="">
                  <p:embed/>
                </p:oleObj>
              </mc:Choice>
              <mc:Fallback>
                <p:oleObj name="Equation" r:id="rId3" imgW="431613" imgH="165028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997200"/>
                        <a:ext cx="889000" cy="339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41E8C-DD95-4381-A709-3A29ABA5A224}" type="slidenum">
              <a:rPr lang="en-US" smtClean="0">
                <a:solidFill>
                  <a:srgbClr val="40458C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40458C"/>
              </a:solidFill>
            </a:endParaRPr>
          </a:p>
        </p:txBody>
      </p:sp>
      <p:pic>
        <p:nvPicPr>
          <p:cNvPr id="44041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473326"/>
            <a:ext cx="5245100" cy="419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2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484564"/>
            <a:ext cx="2578100" cy="1903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4708526" y="5876926"/>
          <a:ext cx="8651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Equation" r:id="rId7" imgW="418918" imgH="165028" progId="">
                  <p:embed/>
                </p:oleObj>
              </mc:Choice>
              <mc:Fallback>
                <p:oleObj name="Equation" r:id="rId7" imgW="418918" imgH="16502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6" y="5876926"/>
                        <a:ext cx="865188" cy="339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7445376" y="2997201"/>
          <a:ext cx="314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Equation" r:id="rId9" imgW="152334" imgH="190417" progId="">
                  <p:embed/>
                </p:oleObj>
              </mc:Choice>
              <mc:Fallback>
                <p:oleObj name="Equation" r:id="rId9" imgW="152334" imgH="19041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6" y="2997201"/>
                        <a:ext cx="314325" cy="393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6796089" y="4989514"/>
          <a:ext cx="8651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Equation" r:id="rId11" imgW="418918" imgH="165028" progId="">
                  <p:embed/>
                </p:oleObj>
              </mc:Choice>
              <mc:Fallback>
                <p:oleObj name="Equation" r:id="rId11" imgW="418918" imgH="16502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9" y="4989514"/>
                        <a:ext cx="865187" cy="339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3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zh-CN" sz="3600" dirty="0" smtClean="0"/>
              <a:t>Examples of Fuzzy </a:t>
            </a:r>
            <a:r>
              <a:rPr lang="en-US" altLang="zh-CN" sz="3600" dirty="0"/>
              <a:t>Set Operations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algn="just"/>
            <a:r>
              <a:rPr lang="en-US" altLang="zh-CN" sz="2800" dirty="0"/>
              <a:t>Fuzzy union (</a:t>
            </a:r>
            <a:r>
              <a:rPr lang="en-US" altLang="zh-CN" sz="2800" dirty="0">
                <a:sym typeface="Symbol" pitchFamily="18" charset="2"/>
              </a:rPr>
              <a:t></a:t>
            </a:r>
            <a:r>
              <a:rPr lang="en-US" altLang="zh-CN" sz="2800" dirty="0"/>
              <a:t>): the union of two fuzzy sets is the maximum (MAX) of each element from two sets.</a:t>
            </a:r>
          </a:p>
          <a:p>
            <a:r>
              <a:rPr lang="en-US" altLang="zh-CN" sz="2400" dirty="0"/>
              <a:t>E.g.</a:t>
            </a:r>
          </a:p>
          <a:p>
            <a:pPr lvl="1"/>
            <a:r>
              <a:rPr lang="en-US" altLang="zh-CN" sz="2400" dirty="0"/>
              <a:t>A = {1.0, 0.20, 0.75}</a:t>
            </a:r>
          </a:p>
          <a:p>
            <a:pPr lvl="1"/>
            <a:r>
              <a:rPr lang="en-US" altLang="zh-CN" sz="2400" dirty="0"/>
              <a:t>B = {0.2, 0.45, 0.50}</a:t>
            </a:r>
          </a:p>
          <a:p>
            <a:pPr lvl="1"/>
            <a:r>
              <a:rPr lang="en-US" altLang="zh-CN" sz="2400" dirty="0"/>
              <a:t>A </a:t>
            </a:r>
            <a:r>
              <a:rPr lang="en-US" altLang="zh-CN" sz="2400" dirty="0">
                <a:sym typeface="Symbol" pitchFamily="18" charset="2"/>
              </a:rPr>
              <a:t></a:t>
            </a:r>
            <a:r>
              <a:rPr lang="en-US" altLang="zh-CN" sz="2400" dirty="0"/>
              <a:t> B = {MAX(1.0, 0.2), MAX(0.20, 0.45), MAX(0.75, 0.50</a:t>
            </a:r>
            <a:r>
              <a:rPr lang="en-US" altLang="zh-CN" sz="2400" dirty="0" smtClean="0"/>
              <a:t>)} </a:t>
            </a:r>
            <a:r>
              <a:rPr lang="en-US" altLang="zh-CN" dirty="0" smtClean="0"/>
              <a:t>= </a:t>
            </a:r>
            <a:r>
              <a:rPr lang="en-US" altLang="zh-CN" dirty="0"/>
              <a:t>{1.0, 0.45, 0.75}</a:t>
            </a:r>
          </a:p>
        </p:txBody>
      </p:sp>
    </p:spTree>
    <p:extLst>
      <p:ext uri="{BB962C8B-B14F-4D97-AF65-F5344CB8AC3E}">
        <p14:creationId xmlns:p14="http://schemas.microsoft.com/office/powerpoint/2010/main" val="14745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zh-CN" sz="3600" dirty="0">
                <a:solidFill>
                  <a:srgbClr val="660066"/>
                </a:solidFill>
              </a:rPr>
              <a:t>Examples of Fuzzy Set Operations</a:t>
            </a:r>
            <a:endParaRPr lang="zh-CN" alt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800" dirty="0"/>
              <a:t>Fuzzy intersection (</a:t>
            </a:r>
            <a:r>
              <a:rPr lang="en-US" altLang="zh-CN" sz="2800" dirty="0">
                <a:sym typeface="Symbol" pitchFamily="18" charset="2"/>
              </a:rPr>
              <a:t></a:t>
            </a:r>
            <a:r>
              <a:rPr lang="en-US" altLang="zh-CN" sz="2800" dirty="0"/>
              <a:t>): the intersection of two fuzzy sets is just the MIN of each element from the two sets.</a:t>
            </a:r>
          </a:p>
          <a:p>
            <a:r>
              <a:rPr lang="en-US" altLang="zh-CN" sz="2600" dirty="0"/>
              <a:t>E.g.</a:t>
            </a:r>
          </a:p>
          <a:p>
            <a:pPr lvl="1"/>
            <a:r>
              <a:rPr lang="en-US" altLang="zh-CN" dirty="0"/>
              <a:t>A </a:t>
            </a:r>
            <a:r>
              <a:rPr lang="en-US" altLang="zh-CN" dirty="0">
                <a:sym typeface="Symbol" pitchFamily="18" charset="2"/>
              </a:rPr>
              <a:t></a:t>
            </a:r>
            <a:r>
              <a:rPr lang="en-US" altLang="zh-CN" dirty="0"/>
              <a:t> B = {MIN(1.0, 0.2), MIN(0.20, 0.45), MIN(0.75, 0.50)} = {0.2, 0.20, 0.50}</a:t>
            </a:r>
          </a:p>
        </p:txBody>
      </p:sp>
    </p:spTree>
    <p:extLst>
      <p:ext uri="{BB962C8B-B14F-4D97-AF65-F5344CB8AC3E}">
        <p14:creationId xmlns:p14="http://schemas.microsoft.com/office/powerpoint/2010/main" val="12911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660066"/>
                </a:solidFill>
              </a:rPr>
              <a:t>Examples of Fuzzy Set Operations</a:t>
            </a:r>
            <a:endParaRPr lang="zh-CN" altLang="en-US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800" dirty="0"/>
              <a:t>The </a:t>
            </a:r>
            <a:r>
              <a:rPr lang="en-US" altLang="zh-CN" sz="2800" i="1" dirty="0"/>
              <a:t>complement </a:t>
            </a:r>
            <a:r>
              <a:rPr lang="en-US" altLang="zh-CN" sz="2800" dirty="0"/>
              <a:t>of a fuzzy variable with DOM </a:t>
            </a:r>
            <a:r>
              <a:rPr lang="en-US" altLang="zh-CN" sz="2800" i="1" dirty="0"/>
              <a:t>x </a:t>
            </a:r>
            <a:r>
              <a:rPr lang="en-US" altLang="zh-CN" sz="2800" dirty="0"/>
              <a:t>is (1-x).</a:t>
            </a:r>
          </a:p>
          <a:p>
            <a:pPr marL="0" indent="0">
              <a:buNone/>
            </a:pPr>
            <a:endParaRPr lang="en-US" altLang="zh-CN" dirty="0"/>
          </a:p>
          <a:p>
            <a:pPr algn="just"/>
            <a:r>
              <a:rPr lang="en-US" altLang="zh-CN" sz="2800" dirty="0"/>
              <a:t>Example.</a:t>
            </a:r>
          </a:p>
          <a:p>
            <a:pPr lvl="1" algn="just"/>
            <a:r>
              <a:rPr lang="en-US" altLang="zh-CN" dirty="0"/>
              <a:t>A</a:t>
            </a:r>
            <a:r>
              <a:rPr lang="en-US" altLang="zh-CN" baseline="30000" dirty="0"/>
              <a:t>c</a:t>
            </a:r>
            <a:r>
              <a:rPr lang="en-US" altLang="zh-CN" dirty="0"/>
              <a:t> = {1 – 1.0, 1 – 0.2, 1 – 0.75} = {0.0, 0.8, 0.25}</a:t>
            </a:r>
          </a:p>
        </p:txBody>
      </p:sp>
    </p:spTree>
    <p:extLst>
      <p:ext uri="{BB962C8B-B14F-4D97-AF65-F5344CB8AC3E}">
        <p14:creationId xmlns:p14="http://schemas.microsoft.com/office/powerpoint/2010/main" val="3253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47800" y="685801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smtClean="0">
                <a:solidFill>
                  <a:srgbClr val="40458C"/>
                </a:solidFill>
                <a:latin typeface="Arial" charset="0"/>
              </a:rPr>
              <a:t>Properties of Fuzzy Sets</a:t>
            </a:r>
            <a:endParaRPr lang="en-GB" sz="2800" b="1" u="sng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620000" cy="52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B = B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A</a:t>
            </a:r>
          </a:p>
          <a:p>
            <a:pPr algn="just" fontAlgn="base">
              <a:lnSpc>
                <a:spcPct val="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B = B  A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(B  C) = (A  B)  C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(B  C) = (A  B)  C</a:t>
            </a:r>
          </a:p>
          <a:p>
            <a:pPr algn="just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(B  C) = (A  B)  (A  C)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 (B  C) = (A  B)  (A  C)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 A = A			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</a:rPr>
              <a:t>A </a:t>
            </a: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 A = A</a:t>
            </a:r>
          </a:p>
          <a:p>
            <a:pPr algn="just"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X = X			 A  X = A</a:t>
            </a:r>
          </a:p>
          <a:p>
            <a:pPr algn="just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   = A			 A   = </a:t>
            </a:r>
          </a:p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If A  B  C, then A  C</a:t>
            </a:r>
          </a:p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A’’ = A</a:t>
            </a:r>
            <a:endParaRPr lang="en-GB" sz="2400" dirty="0" smtClean="0">
              <a:solidFill>
                <a:srgbClr val="40458C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39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71600" y="685801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smtClean="0">
                <a:solidFill>
                  <a:srgbClr val="40458C"/>
                </a:solidFill>
                <a:latin typeface="Arial" charset="0"/>
              </a:rPr>
              <a:t>Fuzzy Sets</a:t>
            </a:r>
            <a:endParaRPr lang="en-GB" sz="2800" b="1" u="sng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010400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Note </a:t>
            </a: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(x)  [0,1]</a:t>
            </a:r>
          </a:p>
          <a:p>
            <a:pPr algn="just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	  not {0,1} like Crisp set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A = {</a:t>
            </a: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US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(x1) / x1 + </a:t>
            </a:r>
            <a:r>
              <a:rPr lang="en-US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(x2) / x2 + …</a:t>
            </a: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}</a:t>
            </a:r>
          </a:p>
          <a:p>
            <a:pPr algn="just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    = {</a:t>
            </a: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 </a:t>
            </a:r>
            <a:r>
              <a:rPr lang="en-US" baseline="-25000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(xi) / xi</a:t>
            </a: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}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Note:	‘+’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 add</a:t>
            </a:r>
          </a:p>
          <a:p>
            <a:pPr algn="just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	‘/ ’  divide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Only for representing element and its membership.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  <a:sym typeface="Symbol" pitchFamily="18" charset="2"/>
              </a:rPr>
              <a:t>Also some books use (x) for Crisp Sets too.</a:t>
            </a:r>
          </a:p>
        </p:txBody>
      </p:sp>
    </p:spTree>
    <p:extLst>
      <p:ext uri="{BB962C8B-B14F-4D97-AF65-F5344CB8AC3E}">
        <p14:creationId xmlns:p14="http://schemas.microsoft.com/office/powerpoint/2010/main" val="13051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/>
              <a:t>What is Fuzzy Control?</a:t>
            </a:r>
            <a:r>
              <a:rPr lang="en-IN" sz="3600" dirty="0" smtClean="0"/>
              <a:t> </a:t>
            </a:r>
            <a:endParaRPr lang="en-IN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It is a technique to embody human-like thinking into a control system.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It may not be designed to give accurate reasoning but it is designed to give acceptable reasoning.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It can emulate human deductive thinking, that is, the process people use to infer conclusions from what they know.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Any uncertainties can be easily dealt with the help of fuzzy logic.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Example (Discrete Universe)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950914" y="2403476"/>
          <a:ext cx="3816351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Equation" r:id="rId3" imgW="1358310" imgH="203112" progId="">
                  <p:embed/>
                </p:oleObj>
              </mc:Choice>
              <mc:Fallback>
                <p:oleObj name="Equation" r:id="rId3" imgW="1358310" imgH="2031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4" y="2403476"/>
                        <a:ext cx="3816351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4859339" y="2349501"/>
            <a:ext cx="3405187" cy="646113"/>
            <a:chOff x="3184" y="1480"/>
            <a:chExt cx="2145" cy="407"/>
          </a:xfrm>
        </p:grpSpPr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3184" y="169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593" y="1480"/>
              <a:ext cx="17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dirty="0" smtClean="0">
                  <a:solidFill>
                    <a:srgbClr val="003366"/>
                  </a:solidFill>
                  <a:latin typeface="Comic Sans MS" pitchFamily="66" charset="0"/>
                </a:rPr>
                <a:t># courses a student may take in a semester.</a:t>
              </a:r>
            </a:p>
          </p:txBody>
        </p:sp>
      </p:grp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900113" y="3284539"/>
          <a:ext cx="50815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Equation" r:id="rId5" imgW="2552700" imgH="457200" progId="">
                  <p:embed/>
                </p:oleObj>
              </mc:Choice>
              <mc:Fallback>
                <p:oleObj name="Equation" r:id="rId5" imgW="25527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9"/>
                        <a:ext cx="5081587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083301" y="3362327"/>
            <a:ext cx="2592388" cy="646113"/>
            <a:chOff x="3832" y="2118"/>
            <a:chExt cx="1633" cy="407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3832" y="232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240" y="2118"/>
              <a:ext cx="1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mtClean="0">
                  <a:solidFill>
                    <a:srgbClr val="003366"/>
                  </a:solidFill>
                  <a:latin typeface="Comic Sans MS" pitchFamily="66" charset="0"/>
                </a:rPr>
                <a:t>appropriate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mtClean="0">
                  <a:solidFill>
                    <a:srgbClr val="003366"/>
                  </a:solidFill>
                  <a:latin typeface="Comic Sans MS" pitchFamily="66" charset="0"/>
                </a:rPr>
                <a:t># courses taken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2698752" y="4435476"/>
            <a:ext cx="3457575" cy="2316164"/>
            <a:chOff x="1700" y="2794"/>
            <a:chExt cx="2178" cy="1459"/>
          </a:xfrm>
        </p:grpSpPr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2060" y="2794"/>
              <a:ext cx="1818" cy="1272"/>
              <a:chOff x="2060" y="2840"/>
              <a:chExt cx="1818" cy="1272"/>
            </a:xfrm>
          </p:grpSpPr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>
                <a:off x="2335" y="3929"/>
                <a:ext cx="154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mtClean="0">
                  <a:solidFill>
                    <a:srgbClr val="0033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2336" y="284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mtClean="0">
                  <a:solidFill>
                    <a:srgbClr val="003366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6" name="Group 81"/>
              <p:cNvGrpSpPr>
                <a:grpSpLocks/>
              </p:cNvGrpSpPr>
              <p:nvPr/>
            </p:nvGrpSpPr>
            <p:grpSpPr bwMode="auto">
              <a:xfrm>
                <a:off x="2335" y="3029"/>
                <a:ext cx="46" cy="450"/>
                <a:chOff x="2335" y="3074"/>
                <a:chExt cx="91" cy="450"/>
              </a:xfrm>
            </p:grpSpPr>
            <p:sp>
              <p:nvSpPr>
                <p:cNvPr id="24595" name="Line 19"/>
                <p:cNvSpPr>
                  <a:spLocks noChangeShapeType="1"/>
                </p:cNvSpPr>
                <p:nvPr/>
              </p:nvSpPr>
              <p:spPr bwMode="auto">
                <a:xfrm>
                  <a:off x="2335" y="3524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00" name="Line 24"/>
                <p:cNvSpPr>
                  <a:spLocks noChangeShapeType="1"/>
                </p:cNvSpPr>
                <p:nvPr/>
              </p:nvSpPr>
              <p:spPr bwMode="auto">
                <a:xfrm>
                  <a:off x="2335" y="3074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" name="Group 50"/>
              <p:cNvGrpSpPr>
                <a:grpSpLocks/>
              </p:cNvGrpSpPr>
              <p:nvPr/>
            </p:nvGrpSpPr>
            <p:grpSpPr bwMode="auto">
              <a:xfrm>
                <a:off x="2312" y="2999"/>
                <a:ext cx="1316" cy="861"/>
                <a:chOff x="2290" y="3067"/>
                <a:chExt cx="1316" cy="861"/>
              </a:xfrm>
            </p:grpSpPr>
            <p:sp>
              <p:nvSpPr>
                <p:cNvPr id="24618" name="Oval 42"/>
                <p:cNvSpPr>
                  <a:spLocks noChangeArrowheads="1"/>
                </p:cNvSpPr>
                <p:nvPr/>
              </p:nvSpPr>
              <p:spPr bwMode="auto">
                <a:xfrm>
                  <a:off x="2290" y="3883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19" name="Oval 43"/>
                <p:cNvSpPr>
                  <a:spLocks noChangeArrowheads="1"/>
                </p:cNvSpPr>
                <p:nvPr/>
              </p:nvSpPr>
              <p:spPr bwMode="auto">
                <a:xfrm>
                  <a:off x="2472" y="370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20" name="Oval 44"/>
                <p:cNvSpPr>
                  <a:spLocks noChangeArrowheads="1"/>
                </p:cNvSpPr>
                <p:nvPr/>
              </p:nvSpPr>
              <p:spPr bwMode="auto">
                <a:xfrm>
                  <a:off x="2654" y="3248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21" name="Oval 45"/>
                <p:cNvSpPr>
                  <a:spLocks noChangeArrowheads="1"/>
                </p:cNvSpPr>
                <p:nvPr/>
              </p:nvSpPr>
              <p:spPr bwMode="auto">
                <a:xfrm>
                  <a:off x="2834" y="3067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22" name="Oval 46"/>
                <p:cNvSpPr>
                  <a:spLocks noChangeArrowheads="1"/>
                </p:cNvSpPr>
                <p:nvPr/>
              </p:nvSpPr>
              <p:spPr bwMode="auto">
                <a:xfrm>
                  <a:off x="3016" y="3158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23" name="Oval 47"/>
                <p:cNvSpPr>
                  <a:spLocks noChangeArrowheads="1"/>
                </p:cNvSpPr>
                <p:nvPr/>
              </p:nvSpPr>
              <p:spPr bwMode="auto">
                <a:xfrm>
                  <a:off x="3197" y="3520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24" name="Oval 48"/>
                <p:cNvSpPr>
                  <a:spLocks noChangeArrowheads="1"/>
                </p:cNvSpPr>
                <p:nvPr/>
              </p:nvSpPr>
              <p:spPr bwMode="auto">
                <a:xfrm>
                  <a:off x="3379" y="3793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25" name="Oval 49"/>
                <p:cNvSpPr>
                  <a:spLocks noChangeArrowheads="1"/>
                </p:cNvSpPr>
                <p:nvPr/>
              </p:nvSpPr>
              <p:spPr bwMode="auto">
                <a:xfrm>
                  <a:off x="3561" y="3883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8" name="Group 77"/>
              <p:cNvGrpSpPr>
                <a:grpSpLocks/>
              </p:cNvGrpSpPr>
              <p:nvPr/>
            </p:nvGrpSpPr>
            <p:grpSpPr bwMode="auto">
              <a:xfrm>
                <a:off x="2312" y="3922"/>
                <a:ext cx="1312" cy="53"/>
                <a:chOff x="2312" y="4103"/>
                <a:chExt cx="1312" cy="53"/>
              </a:xfrm>
            </p:grpSpPr>
            <p:sp>
              <p:nvSpPr>
                <p:cNvPr id="24632" name="Oval 56"/>
                <p:cNvSpPr>
                  <a:spLocks noChangeArrowheads="1"/>
                </p:cNvSpPr>
                <p:nvPr/>
              </p:nvSpPr>
              <p:spPr bwMode="auto">
                <a:xfrm>
                  <a:off x="2312" y="4110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33" name="Oval 57"/>
                <p:cNvSpPr>
                  <a:spLocks noChangeArrowheads="1"/>
                </p:cNvSpPr>
                <p:nvPr/>
              </p:nvSpPr>
              <p:spPr bwMode="auto">
                <a:xfrm>
                  <a:off x="2493" y="4109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34" name="Oval 58"/>
                <p:cNvSpPr>
                  <a:spLocks noChangeArrowheads="1"/>
                </p:cNvSpPr>
                <p:nvPr/>
              </p:nvSpPr>
              <p:spPr bwMode="auto">
                <a:xfrm>
                  <a:off x="2674" y="4108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35" name="Oval 59"/>
                <p:cNvSpPr>
                  <a:spLocks noChangeArrowheads="1"/>
                </p:cNvSpPr>
                <p:nvPr/>
              </p:nvSpPr>
              <p:spPr bwMode="auto">
                <a:xfrm>
                  <a:off x="2855" y="4107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36" name="Oval 60"/>
                <p:cNvSpPr>
                  <a:spLocks noChangeArrowheads="1"/>
                </p:cNvSpPr>
                <p:nvPr/>
              </p:nvSpPr>
              <p:spPr bwMode="auto">
                <a:xfrm>
                  <a:off x="3036" y="4106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37" name="Oval 61"/>
                <p:cNvSpPr>
                  <a:spLocks noChangeArrowheads="1"/>
                </p:cNvSpPr>
                <p:nvPr/>
              </p:nvSpPr>
              <p:spPr bwMode="auto">
                <a:xfrm>
                  <a:off x="3217" y="4105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38" name="Oval 62"/>
                <p:cNvSpPr>
                  <a:spLocks noChangeArrowheads="1"/>
                </p:cNvSpPr>
                <p:nvPr/>
              </p:nvSpPr>
              <p:spPr bwMode="auto">
                <a:xfrm>
                  <a:off x="3398" y="4104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4639" name="Oval 63"/>
                <p:cNvSpPr>
                  <a:spLocks noChangeArrowheads="1"/>
                </p:cNvSpPr>
                <p:nvPr/>
              </p:nvSpPr>
              <p:spPr bwMode="auto">
                <a:xfrm>
                  <a:off x="3579" y="4103"/>
                  <a:ext cx="45" cy="46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mtClean="0">
                    <a:solidFill>
                      <a:srgbClr val="003366"/>
                    </a:solidFill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24645" name="AutoShape 69"/>
              <p:cNvCxnSpPr>
                <a:cxnSpLocks noChangeShapeType="1"/>
                <a:stCxn id="24632" idx="0"/>
                <a:endCxn id="24618" idx="4"/>
              </p:cNvCxnSpPr>
              <p:nvPr/>
            </p:nvCxnSpPr>
            <p:spPr bwMode="auto">
              <a:xfrm flipV="1">
                <a:off x="2335" y="3860"/>
                <a:ext cx="0" cy="6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46" name="AutoShape 70"/>
              <p:cNvCxnSpPr>
                <a:cxnSpLocks noChangeShapeType="1"/>
                <a:stCxn id="24633" idx="0"/>
                <a:endCxn id="24619" idx="4"/>
              </p:cNvCxnSpPr>
              <p:nvPr/>
            </p:nvCxnSpPr>
            <p:spPr bwMode="auto">
              <a:xfrm flipV="1">
                <a:off x="2516" y="3679"/>
                <a:ext cx="1" cy="24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47" name="AutoShape 71"/>
              <p:cNvCxnSpPr>
                <a:cxnSpLocks noChangeShapeType="1"/>
                <a:stCxn id="24634" idx="0"/>
                <a:endCxn id="24620" idx="4"/>
              </p:cNvCxnSpPr>
              <p:nvPr/>
            </p:nvCxnSpPr>
            <p:spPr bwMode="auto">
              <a:xfrm flipV="1">
                <a:off x="2697" y="3225"/>
                <a:ext cx="2" cy="7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48" name="AutoShape 72"/>
              <p:cNvCxnSpPr>
                <a:cxnSpLocks noChangeShapeType="1"/>
                <a:stCxn id="24635" idx="0"/>
                <a:endCxn id="24621" idx="4"/>
              </p:cNvCxnSpPr>
              <p:nvPr/>
            </p:nvCxnSpPr>
            <p:spPr bwMode="auto">
              <a:xfrm flipV="1">
                <a:off x="2878" y="3044"/>
                <a:ext cx="1" cy="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49" name="AutoShape 73"/>
              <p:cNvCxnSpPr>
                <a:cxnSpLocks noChangeShapeType="1"/>
                <a:stCxn id="24636" idx="0"/>
                <a:endCxn id="24622" idx="4"/>
              </p:cNvCxnSpPr>
              <p:nvPr/>
            </p:nvCxnSpPr>
            <p:spPr bwMode="auto">
              <a:xfrm flipV="1">
                <a:off x="3059" y="3135"/>
                <a:ext cx="2" cy="7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50" name="AutoShape 74"/>
              <p:cNvCxnSpPr>
                <a:cxnSpLocks noChangeShapeType="1"/>
                <a:stCxn id="24637" idx="0"/>
                <a:endCxn id="24623" idx="4"/>
              </p:cNvCxnSpPr>
              <p:nvPr/>
            </p:nvCxnSpPr>
            <p:spPr bwMode="auto">
              <a:xfrm flipV="1">
                <a:off x="3240" y="3497"/>
                <a:ext cx="2" cy="4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51" name="AutoShape 75"/>
              <p:cNvCxnSpPr>
                <a:cxnSpLocks noChangeShapeType="1"/>
                <a:stCxn id="24638" idx="0"/>
                <a:endCxn id="24624" idx="4"/>
              </p:cNvCxnSpPr>
              <p:nvPr/>
            </p:nvCxnSpPr>
            <p:spPr bwMode="auto">
              <a:xfrm flipV="1">
                <a:off x="3421" y="3770"/>
                <a:ext cx="3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52" name="AutoShape 76"/>
              <p:cNvCxnSpPr>
                <a:cxnSpLocks noChangeShapeType="1"/>
                <a:stCxn id="24639" idx="0"/>
                <a:endCxn id="24625" idx="4"/>
              </p:cNvCxnSpPr>
              <p:nvPr/>
            </p:nvCxnSpPr>
            <p:spPr bwMode="auto">
              <a:xfrm flipV="1">
                <a:off x="3602" y="3860"/>
                <a:ext cx="4" cy="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655" name="Text Box 79"/>
              <p:cNvSpPr txBox="1">
                <a:spLocks noChangeArrowheads="1"/>
              </p:cNvSpPr>
              <p:nvPr/>
            </p:nvSpPr>
            <p:spPr bwMode="auto">
              <a:xfrm>
                <a:off x="2060" y="3385"/>
                <a:ext cx="27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smtClean="0">
                    <a:solidFill>
                      <a:srgbClr val="003366"/>
                    </a:solidFill>
                    <a:latin typeface="Times New Roman" pitchFamily="18" charset="0"/>
                  </a:rPr>
                  <a:t>0.5</a:t>
                </a:r>
              </a:p>
            </p:txBody>
          </p:sp>
          <p:sp>
            <p:nvSpPr>
              <p:cNvPr id="24656" name="Text Box 80"/>
              <p:cNvSpPr txBox="1">
                <a:spLocks noChangeArrowheads="1"/>
              </p:cNvSpPr>
              <p:nvPr/>
            </p:nvSpPr>
            <p:spPr bwMode="auto">
              <a:xfrm>
                <a:off x="2156" y="2931"/>
                <a:ext cx="1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smtClean="0">
                    <a:solidFill>
                      <a:srgbClr val="003366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4658" name="Text Box 82"/>
              <p:cNvSpPr txBox="1">
                <a:spLocks noChangeArrowheads="1"/>
              </p:cNvSpPr>
              <p:nvPr/>
            </p:nvSpPr>
            <p:spPr bwMode="auto">
              <a:xfrm>
                <a:off x="2156" y="3808"/>
                <a:ext cx="1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smtClean="0">
                    <a:solidFill>
                      <a:srgbClr val="003366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4659" name="Text Box 83"/>
              <p:cNvSpPr txBox="1">
                <a:spLocks noChangeArrowheads="1"/>
              </p:cNvSpPr>
              <p:nvPr/>
            </p:nvSpPr>
            <p:spPr bwMode="auto">
              <a:xfrm>
                <a:off x="2428" y="3899"/>
                <a:ext cx="1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smtClean="0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4660" name="Text Box 84"/>
              <p:cNvSpPr txBox="1">
                <a:spLocks noChangeArrowheads="1"/>
              </p:cNvSpPr>
              <p:nvPr/>
            </p:nvSpPr>
            <p:spPr bwMode="auto">
              <a:xfrm>
                <a:off x="2789" y="3899"/>
                <a:ext cx="1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smtClean="0">
                    <a:solidFill>
                      <a:srgbClr val="003366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24661" name="Text Box 85"/>
              <p:cNvSpPr txBox="1">
                <a:spLocks noChangeArrowheads="1"/>
              </p:cNvSpPr>
              <p:nvPr/>
            </p:nvSpPr>
            <p:spPr bwMode="auto">
              <a:xfrm>
                <a:off x="3150" y="3899"/>
                <a:ext cx="1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smtClean="0">
                    <a:solidFill>
                      <a:srgbClr val="003366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24662" name="Text Box 86"/>
              <p:cNvSpPr txBox="1">
                <a:spLocks noChangeArrowheads="1"/>
              </p:cNvSpPr>
              <p:nvPr/>
            </p:nvSpPr>
            <p:spPr bwMode="auto">
              <a:xfrm>
                <a:off x="3511" y="3899"/>
                <a:ext cx="18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600" smtClean="0">
                    <a:solidFill>
                      <a:srgbClr val="003366"/>
                    </a:solidFill>
                    <a:latin typeface="Times New Roman" pitchFamily="18" charset="0"/>
                  </a:rPr>
                  <a:t>8</a:t>
                </a:r>
              </a:p>
            </p:txBody>
          </p:sp>
        </p:grpSp>
        <p:sp>
          <p:nvSpPr>
            <p:cNvPr id="24666" name="Text Box 90"/>
            <p:cNvSpPr txBox="1">
              <a:spLocks noChangeArrowheads="1"/>
            </p:cNvSpPr>
            <p:nvPr/>
          </p:nvSpPr>
          <p:spPr bwMode="auto">
            <a:xfrm>
              <a:off x="2608" y="4020"/>
              <a:ext cx="10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smtClean="0">
                  <a:solidFill>
                    <a:srgbClr val="0033CC"/>
                  </a:solidFill>
                  <a:latin typeface="Times New Roman" pitchFamily="18" charset="0"/>
                </a:rPr>
                <a:t>x</a:t>
              </a:r>
              <a:r>
                <a:rPr kumimoji="1" lang="en-US" altLang="zh-TW" smtClean="0">
                  <a:solidFill>
                    <a:srgbClr val="0033CC"/>
                  </a:solidFill>
                  <a:latin typeface="Comic Sans MS" pitchFamily="66" charset="0"/>
                </a:rPr>
                <a:t> :</a:t>
              </a:r>
              <a:r>
                <a:rPr kumimoji="1" lang="en-US" altLang="zh-TW" smtClean="0">
                  <a:solidFill>
                    <a:srgbClr val="003366"/>
                  </a:solidFill>
                  <a:latin typeface="Comic Sans MS" pitchFamily="66" charset="0"/>
                </a:rPr>
                <a:t> # courses</a:t>
              </a:r>
            </a:p>
          </p:txBody>
        </p:sp>
        <p:graphicFrame>
          <p:nvGraphicFramePr>
            <p:cNvPr id="24668" name="Object 92"/>
            <p:cNvGraphicFramePr>
              <a:graphicFrameLocks noChangeAspect="1"/>
            </p:cNvGraphicFramePr>
            <p:nvPr/>
          </p:nvGraphicFramePr>
          <p:xfrm>
            <a:off x="1700" y="3158"/>
            <a:ext cx="409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19" name="Equation" r:id="rId7" imgW="406224" imgH="228501" progId="">
                    <p:embed/>
                  </p:oleObj>
                </mc:Choice>
                <mc:Fallback>
                  <p:oleObj name="Equation" r:id="rId7" imgW="406224" imgH="228501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0" y="3158"/>
                          <a:ext cx="409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619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Example (Discrete Universe)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950914" y="2403476"/>
          <a:ext cx="3816351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Equation" r:id="rId3" imgW="1358310" imgH="203112" progId="">
                  <p:embed/>
                </p:oleObj>
              </mc:Choice>
              <mc:Fallback>
                <p:oleObj name="Equation" r:id="rId3" imgW="1358310" imgH="2031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4" y="2403476"/>
                        <a:ext cx="3816351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59339" y="2349501"/>
            <a:ext cx="3405187" cy="646113"/>
            <a:chOff x="3184" y="1480"/>
            <a:chExt cx="2145" cy="407"/>
          </a:xfrm>
        </p:grpSpPr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3184" y="169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593" y="1480"/>
              <a:ext cx="17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mtClean="0">
                  <a:solidFill>
                    <a:srgbClr val="003366"/>
                  </a:solidFill>
                  <a:latin typeface="Comic Sans MS" pitchFamily="66" charset="0"/>
                </a:rPr>
                <a:t># courses a student may take in a semester.</a:t>
              </a:r>
            </a:p>
          </p:txBody>
        </p:sp>
      </p:grp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900113" y="3284539"/>
          <a:ext cx="50815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Equation" r:id="rId5" imgW="2552700" imgH="457200" progId="">
                  <p:embed/>
                </p:oleObj>
              </mc:Choice>
              <mc:Fallback>
                <p:oleObj name="Equation" r:id="rId5" imgW="25527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9"/>
                        <a:ext cx="5081587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83301" y="3362327"/>
            <a:ext cx="2592388" cy="646113"/>
            <a:chOff x="3832" y="2118"/>
            <a:chExt cx="1633" cy="407"/>
          </a:xfrm>
        </p:grpSpPr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3832" y="232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4240" y="2118"/>
              <a:ext cx="1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mtClean="0">
                  <a:solidFill>
                    <a:srgbClr val="003366"/>
                  </a:solidFill>
                  <a:latin typeface="Comic Sans MS" pitchFamily="66" charset="0"/>
                </a:rPr>
                <a:t>appropriate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mtClean="0">
                  <a:solidFill>
                    <a:srgbClr val="003366"/>
                  </a:solidFill>
                  <a:latin typeface="Comic Sans MS" pitchFamily="66" charset="0"/>
                </a:rPr>
                <a:t># courses taken</a:t>
              </a:r>
            </a:p>
          </p:txBody>
        </p:sp>
      </p:grp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950914" y="4510089"/>
            <a:ext cx="418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smtClean="0">
                <a:solidFill>
                  <a:srgbClr val="003366"/>
                </a:solidFill>
                <a:latin typeface="Comic Sans MS" pitchFamily="66" charset="0"/>
              </a:rPr>
              <a:t>Alternative Representation:</a:t>
            </a:r>
          </a:p>
        </p:txBody>
      </p:sp>
      <p:graphicFrame>
        <p:nvGraphicFramePr>
          <p:cNvPr id="28723" name="Object 51"/>
          <p:cNvGraphicFramePr>
            <a:graphicFrameLocks noChangeAspect="1"/>
          </p:cNvGraphicFramePr>
          <p:nvPr/>
        </p:nvGraphicFramePr>
        <p:xfrm>
          <a:off x="1206500" y="5465764"/>
          <a:ext cx="7613651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3" name="Equation" r:id="rId7" imgW="3987800" imgH="177800" progId="">
                  <p:embed/>
                </p:oleObj>
              </mc:Choice>
              <mc:Fallback>
                <p:oleObj name="Equation" r:id="rId7" imgW="3987800" imgH="177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465764"/>
                        <a:ext cx="7613651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Example (Continuous Universe)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103939" y="2395539"/>
            <a:ext cx="2592387" cy="461963"/>
            <a:chOff x="3845" y="1509"/>
            <a:chExt cx="1633" cy="291"/>
          </a:xfrm>
        </p:grpSpPr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3845" y="166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4117" y="1509"/>
              <a:ext cx="13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smtClean="0">
                  <a:solidFill>
                    <a:srgbClr val="003366"/>
                  </a:solidFill>
                  <a:latin typeface="Comic Sans MS" pitchFamily="66" charset="0"/>
                </a:rPr>
                <a:t>possible ages</a:t>
              </a:r>
            </a:p>
          </p:txBody>
        </p:sp>
      </p:grp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827089" y="2395539"/>
            <a:ext cx="5287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i="1" smtClean="0">
                <a:solidFill>
                  <a:srgbClr val="0033CC"/>
                </a:solidFill>
                <a:latin typeface="Times New Roman" pitchFamily="18" charset="0"/>
              </a:rPr>
              <a:t>U</a:t>
            </a:r>
            <a:r>
              <a:rPr kumimoji="1" lang="en-US" altLang="zh-TW" sz="2400" smtClean="0">
                <a:solidFill>
                  <a:srgbClr val="003366"/>
                </a:solidFill>
                <a:latin typeface="Comic Sans MS" pitchFamily="66" charset="0"/>
              </a:rPr>
              <a:t> : the set of positive real numbers</a:t>
            </a:r>
          </a:p>
        </p:txBody>
      </p:sp>
      <p:graphicFrame>
        <p:nvGraphicFramePr>
          <p:cNvPr id="26677" name="Object 53"/>
          <p:cNvGraphicFramePr>
            <a:graphicFrameLocks noChangeAspect="1"/>
          </p:cNvGraphicFramePr>
          <p:nvPr/>
        </p:nvGraphicFramePr>
        <p:xfrm>
          <a:off x="1544640" y="3067051"/>
          <a:ext cx="27400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Equation" r:id="rId3" imgW="1397000" imgH="279400" progId="">
                  <p:embed/>
                </p:oleObj>
              </mc:Choice>
              <mc:Fallback>
                <p:oleObj name="Equation" r:id="rId3" imgW="1397000" imgH="279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40" y="3067051"/>
                        <a:ext cx="27400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8" name="Object 54"/>
          <p:cNvGraphicFramePr>
            <a:graphicFrameLocks noChangeAspect="1"/>
          </p:cNvGraphicFramePr>
          <p:nvPr/>
        </p:nvGraphicFramePr>
        <p:xfrm>
          <a:off x="1042989" y="3573464"/>
          <a:ext cx="2665412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Equation" r:id="rId5" imgW="1358900" imgH="647700" progId="">
                  <p:embed/>
                </p:oleObj>
              </mc:Choice>
              <mc:Fallback>
                <p:oleObj name="Equation" r:id="rId5" imgW="1358900" imgH="647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9" y="3573464"/>
                        <a:ext cx="2665412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2" name="AutoShape 58"/>
          <p:cNvSpPr>
            <a:spLocks/>
          </p:cNvSpPr>
          <p:nvPr/>
        </p:nvSpPr>
        <p:spPr bwMode="auto">
          <a:xfrm>
            <a:off x="4427538" y="3141664"/>
            <a:ext cx="144463" cy="1582737"/>
          </a:xfrm>
          <a:prstGeom prst="rightBrace">
            <a:avLst>
              <a:gd name="adj1" fmla="val 91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smtClean="0">
                <a:solidFill>
                  <a:srgbClr val="003366"/>
                </a:solidFill>
                <a:latin typeface="Comic Sans MS" pitchFamily="66" charset="0"/>
              </a:rPr>
              <a:t>   about 50 years old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751388" y="3886202"/>
            <a:ext cx="4011612" cy="2254089"/>
            <a:chOff x="2789" y="2415"/>
            <a:chExt cx="2001" cy="1507"/>
          </a:xfrm>
        </p:grpSpPr>
        <p:pic>
          <p:nvPicPr>
            <p:cNvPr id="26684" name="Picture 6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" y="2415"/>
              <a:ext cx="1826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85" name="Rectangle 61"/>
            <p:cNvSpPr>
              <a:spLocks noChangeArrowheads="1"/>
            </p:cNvSpPr>
            <p:nvPr/>
          </p:nvSpPr>
          <p:spPr bwMode="auto">
            <a:xfrm>
              <a:off x="4030" y="3689"/>
              <a:ext cx="5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i="1" dirty="0" smtClean="0">
                  <a:solidFill>
                    <a:srgbClr val="0033CC"/>
                  </a:solidFill>
                  <a:latin typeface="Times New Roman" pitchFamily="18" charset="0"/>
                </a:rPr>
                <a:t>x</a:t>
              </a:r>
              <a:r>
                <a:rPr kumimoji="1" lang="en-US" altLang="zh-TW" dirty="0" smtClean="0">
                  <a:solidFill>
                    <a:srgbClr val="0033CC"/>
                  </a:solidFill>
                  <a:latin typeface="Comic Sans MS" pitchFamily="66" charset="0"/>
                </a:rPr>
                <a:t> :</a:t>
              </a:r>
              <a:r>
                <a:rPr kumimoji="1" lang="en-US" altLang="zh-TW" dirty="0" smtClean="0">
                  <a:solidFill>
                    <a:srgbClr val="003366"/>
                  </a:solidFill>
                  <a:latin typeface="Comic Sans MS" pitchFamily="66" charset="0"/>
                </a:rPr>
                <a:t> age</a:t>
              </a:r>
            </a:p>
          </p:txBody>
        </p:sp>
        <p:graphicFrame>
          <p:nvGraphicFramePr>
            <p:cNvPr id="26686" name="Object 62"/>
            <p:cNvGraphicFramePr>
              <a:graphicFrameLocks noChangeAspect="1"/>
            </p:cNvGraphicFramePr>
            <p:nvPr/>
          </p:nvGraphicFramePr>
          <p:xfrm>
            <a:off x="2789" y="3158"/>
            <a:ext cx="408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68" name="Equation" r:id="rId8" imgW="406224" imgH="228501" progId="">
                    <p:embed/>
                  </p:oleObj>
                </mc:Choice>
                <mc:Fallback>
                  <p:oleObj name="Equation" r:id="rId8" imgW="406224" imgH="228501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158"/>
                          <a:ext cx="408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88" name="Object 64"/>
          <p:cNvGraphicFramePr>
            <a:graphicFrameLocks noChangeAspect="1"/>
          </p:cNvGraphicFramePr>
          <p:nvPr/>
        </p:nvGraphicFramePr>
        <p:xfrm>
          <a:off x="1330326" y="5840413"/>
          <a:ext cx="2520951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Equation" r:id="rId10" imgW="1040948" imgH="342751" progId="">
                  <p:embed/>
                </p:oleObj>
              </mc:Choice>
              <mc:Fallback>
                <p:oleObj name="Equation" r:id="rId10" imgW="1040948" imgH="34275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6" y="5840413"/>
                        <a:ext cx="2520951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950914" y="5013326"/>
            <a:ext cx="2397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Alternative Representation:</a:t>
            </a:r>
          </a:p>
        </p:txBody>
      </p:sp>
    </p:spTree>
    <p:extLst>
      <p:ext uri="{BB962C8B-B14F-4D97-AF65-F5344CB8AC3E}">
        <p14:creationId xmlns:p14="http://schemas.microsoft.com/office/powerpoint/2010/main" val="8434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4" grpId="0"/>
      <p:bldP spid="26682" grpId="0" animBg="1"/>
      <p:bldP spid="2668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/>
              <a:t>Alternative Notation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051052" y="2349500"/>
          <a:ext cx="46085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Equation" r:id="rId3" imgW="1397000" imgH="279400" progId="">
                  <p:embed/>
                </p:oleObj>
              </mc:Choice>
              <mc:Fallback>
                <p:oleObj name="Equation" r:id="rId3" imgW="1397000" imgH="279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2" y="2349500"/>
                        <a:ext cx="4608513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12814" y="3430588"/>
            <a:ext cx="3153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i="1" smtClean="0">
                <a:solidFill>
                  <a:srgbClr val="0033CC"/>
                </a:solidFill>
                <a:latin typeface="Times New Roman" pitchFamily="18" charset="0"/>
              </a:rPr>
              <a:t>U</a:t>
            </a:r>
            <a:r>
              <a:rPr kumimoji="1" lang="en-US" altLang="zh-TW" sz="2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TW" sz="2400" smtClean="0">
                <a:solidFill>
                  <a:srgbClr val="003366"/>
                </a:solidFill>
                <a:latin typeface="Comic Sans MS" pitchFamily="66" charset="0"/>
              </a:rPr>
              <a:t>: discrete universe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00114" y="4484688"/>
            <a:ext cx="3456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i="1" smtClean="0">
                <a:solidFill>
                  <a:srgbClr val="0033CC"/>
                </a:solidFill>
                <a:latin typeface="Times New Roman" pitchFamily="18" charset="0"/>
              </a:rPr>
              <a:t>U</a:t>
            </a:r>
            <a:r>
              <a:rPr kumimoji="1" lang="en-US" altLang="zh-TW" sz="2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TW" sz="2400" smtClean="0">
                <a:solidFill>
                  <a:srgbClr val="003366"/>
                </a:solidFill>
                <a:latin typeface="Comic Sans MS" pitchFamily="66" charset="0"/>
              </a:rPr>
              <a:t>: continuous universe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4427539" y="3502026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507039" y="3357564"/>
          <a:ext cx="28813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Equation" r:id="rId5" imgW="1117600" imgH="368300" progId="">
                  <p:embed/>
                </p:oleObj>
              </mc:Choice>
              <mc:Fallback>
                <p:oleObj name="Equation" r:id="rId5" imgW="1117600" imgH="368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9" y="3357564"/>
                        <a:ext cx="288131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4427539" y="4545014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5507038" y="4365626"/>
          <a:ext cx="2520951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Equation" r:id="rId7" imgW="977476" imgH="291973" progId="">
                  <p:embed/>
                </p:oleObj>
              </mc:Choice>
              <mc:Fallback>
                <p:oleObj name="Equation" r:id="rId7" imgW="977476" imgH="29197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4365626"/>
                        <a:ext cx="2520951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71551" y="5373688"/>
            <a:ext cx="77962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Note that </a:t>
            </a:r>
            <a:r>
              <a:rPr kumimoji="1" lang="en-US" altLang="zh-TW" sz="2000" smtClean="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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and </a:t>
            </a:r>
            <a:r>
              <a:rPr kumimoji="1" lang="en-US" altLang="zh-TW" sz="2000" smtClean="0">
                <a:solidFill>
                  <a:srgbClr val="CC3300"/>
                </a:solidFill>
                <a:latin typeface="Comic Sans MS" pitchFamily="66" charset="0"/>
              </a:rPr>
              <a:t>integral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signs stand for the union of membership grades; “ </a:t>
            </a:r>
            <a:r>
              <a:rPr kumimoji="1" lang="en-US" altLang="zh-TW" sz="2000" smtClean="0">
                <a:solidFill>
                  <a:srgbClr val="CC3300"/>
                </a:solidFill>
                <a:latin typeface="Times New Roman" pitchFamily="18" charset="0"/>
              </a:rPr>
              <a:t>/ 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” stands for a marker and does not imply division.</a:t>
            </a:r>
          </a:p>
        </p:txBody>
      </p:sp>
    </p:spTree>
    <p:extLst>
      <p:ext uri="{BB962C8B-B14F-4D97-AF65-F5344CB8AC3E}">
        <p14:creationId xmlns:p14="http://schemas.microsoft.com/office/powerpoint/2010/main" val="22816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 animBg="1"/>
      <p:bldP spid="29707" grpId="0" animBg="1"/>
      <p:bldP spid="2970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Fuzzy Disjunction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477000" cy="16764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>
                <a:sym typeface="Symbol" pitchFamily="18" charset="2"/>
              </a:rPr>
              <a:t></a:t>
            </a:r>
            <a:r>
              <a:rPr lang="en-US" dirty="0"/>
              <a:t>B       max(A, B)</a:t>
            </a:r>
          </a:p>
          <a:p>
            <a:r>
              <a:rPr lang="en-US" dirty="0"/>
              <a:t>A</a:t>
            </a:r>
            <a:r>
              <a:rPr lang="en-US" dirty="0">
                <a:sym typeface="Symbol" pitchFamily="18" charset="2"/>
              </a:rPr>
              <a:t></a:t>
            </a:r>
            <a:r>
              <a:rPr lang="en-US" dirty="0"/>
              <a:t>B = C   "Quality C is the disjunction of Quality A and B"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1448"/>
              </p:ext>
            </p:extLst>
          </p:nvPr>
        </p:nvGraphicFramePr>
        <p:xfrm>
          <a:off x="1371600" y="3411538"/>
          <a:ext cx="635000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Visio" r:id="rId3" imgW="5511698" imgH="1933042" progId="">
                  <p:embed/>
                </p:oleObj>
              </mc:Choice>
              <mc:Fallback>
                <p:oleObj name="Visio" r:id="rId3" imgW="5511698" imgH="193304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11538"/>
                        <a:ext cx="6350000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828800" y="5638800"/>
            <a:ext cx="617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(A</a:t>
            </a:r>
            <a:r>
              <a:rPr lang="en-US" sz="3200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sz="3200" dirty="0" smtClean="0">
                <a:solidFill>
                  <a:srgbClr val="000000"/>
                </a:solidFill>
              </a:rPr>
              <a:t>B = C)  </a:t>
            </a:r>
            <a:r>
              <a:rPr lang="en-US" sz="3200" dirty="0" smtClean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3200" dirty="0" smtClean="0">
                <a:solidFill>
                  <a:srgbClr val="000000"/>
                </a:solidFill>
              </a:rPr>
              <a:t>  (C = 0.75) </a:t>
            </a:r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83163"/>
              </p:ext>
            </p:extLst>
          </p:nvPr>
        </p:nvGraphicFramePr>
        <p:xfrm>
          <a:off x="2590800" y="1828800"/>
          <a:ext cx="33655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Visio" r:id="rId5" imgW="319430" imgH="361798" progId="">
                  <p:embed/>
                </p:oleObj>
              </mc:Choice>
              <mc:Fallback>
                <p:oleObj name="Visio" r:id="rId5" imgW="319430" imgH="36179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28800"/>
                        <a:ext cx="33655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9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  <p:bldP spid="8704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Fuzzy Conjunction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6477000" cy="16764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B       min(A, </a:t>
            </a:r>
            <a:r>
              <a:rPr lang="en-US" dirty="0" smtClean="0"/>
              <a:t>B)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B = C   "Quality C is the conjunction of Quality A and B"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62796"/>
              </p:ext>
            </p:extLst>
          </p:nvPr>
        </p:nvGraphicFramePr>
        <p:xfrm>
          <a:off x="1219200" y="3106738"/>
          <a:ext cx="635000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Visio" r:id="rId3" imgW="5511698" imgH="1933042" progId="">
                  <p:embed/>
                </p:oleObj>
              </mc:Choice>
              <mc:Fallback>
                <p:oleObj name="Visio" r:id="rId3" imgW="5511698" imgH="193304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06738"/>
                        <a:ext cx="6350000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514600" y="5334000"/>
            <a:ext cx="617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(A</a:t>
            </a:r>
            <a:r>
              <a:rPr lang="en-US" sz="3200" smtClean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sz="3200" smtClean="0">
                <a:solidFill>
                  <a:srgbClr val="000000"/>
                </a:solidFill>
              </a:rPr>
              <a:t>B = C)  </a:t>
            </a:r>
            <a:r>
              <a:rPr lang="en-US" sz="3200" smtClean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3200" smtClean="0">
                <a:solidFill>
                  <a:srgbClr val="000000"/>
                </a:solidFill>
              </a:rPr>
              <a:t>  (C = 0.375) 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051847"/>
              </p:ext>
            </p:extLst>
          </p:nvPr>
        </p:nvGraphicFramePr>
        <p:xfrm>
          <a:off x="2514601" y="1752600"/>
          <a:ext cx="33655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Visio" r:id="rId5" imgW="319430" imgH="361798" progId="">
                  <p:embed/>
                </p:oleObj>
              </mc:Choice>
              <mc:Fallback>
                <p:oleObj name="Visio" r:id="rId5" imgW="319430" imgH="36179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752600"/>
                        <a:ext cx="336551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1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Example: Fuzzy Conjunction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95400"/>
            <a:ext cx="6096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Calculate A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B given that A is .4 and B is 20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590800" y="1897064"/>
          <a:ext cx="6096000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Visio" r:id="rId3" imgW="5295290" imgH="2059229" progId="">
                  <p:embed/>
                </p:oleObj>
              </mc:Choice>
              <mc:Fallback>
                <p:oleObj name="Visio" r:id="rId3" imgW="5295290" imgH="20592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97064"/>
                        <a:ext cx="6096000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819400" y="4343400"/>
            <a:ext cx="586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smtClean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smtClean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Example: Fuzzy Conjunction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295400"/>
            <a:ext cx="6096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Calculate A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B given that A is .4 and B is 20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590800" y="1897064"/>
          <a:ext cx="6096000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Visio" r:id="rId3" imgW="5295290" imgH="2059229" progId="">
                  <p:embed/>
                </p:oleObj>
              </mc:Choice>
              <mc:Fallback>
                <p:oleObj name="Visio" r:id="rId3" imgW="5295290" imgH="20592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97064"/>
                        <a:ext cx="6096000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667000" y="4343400"/>
            <a:ext cx="601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Determine degrees of membership: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/>
              <a:t>Example: Fuzzy Conjunction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295400"/>
            <a:ext cx="60198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Calculate A</a:t>
            </a:r>
            <a:r>
              <a:rPr lang="en-US" sz="2400">
                <a:sym typeface="Symbol" pitchFamily="18" charset="2"/>
              </a:rPr>
              <a:t></a:t>
            </a:r>
            <a:r>
              <a:rPr lang="en-US" sz="2400"/>
              <a:t>B given that A is .4 and B is 20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590800" y="1897064"/>
          <a:ext cx="6096000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" name="Visio" r:id="rId3" imgW="5295290" imgH="2059229" progId="">
                  <p:embed/>
                </p:oleObj>
              </mc:Choice>
              <mc:Fallback>
                <p:oleObj name="Visio" r:id="rId3" imgW="5295290" imgH="20592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97064"/>
                        <a:ext cx="6096000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667000" y="4343400"/>
            <a:ext cx="601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Determine degrees of membership: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A = 0.7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V="1">
            <a:off x="3886200" y="2819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H="1" flipV="1">
            <a:off x="2895600" y="2819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2348862" y="2711450"/>
            <a:ext cx="5918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0.7</a:t>
            </a:r>
          </a:p>
        </p:txBody>
      </p:sp>
    </p:spTree>
    <p:extLst>
      <p:ext uri="{BB962C8B-B14F-4D97-AF65-F5344CB8AC3E}">
        <p14:creationId xmlns:p14="http://schemas.microsoft.com/office/powerpoint/2010/main" val="43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Fuzzy Conjunction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393949" y="1295400"/>
            <a:ext cx="6140451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Calculate A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B given that A is .4 and B is 20</a:t>
            </a: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590800" y="1897064"/>
          <a:ext cx="6096000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1" name="Visio" r:id="rId3" imgW="5295290" imgH="2059229" progId="">
                  <p:embed/>
                </p:oleObj>
              </mc:Choice>
              <mc:Fallback>
                <p:oleObj name="Visio" r:id="rId3" imgW="5295290" imgH="20592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97064"/>
                        <a:ext cx="6096000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667000" y="4343400"/>
            <a:ext cx="601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Determine degrees of membership: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A = 0.7    B = 0.9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V="1">
            <a:off x="3886200" y="2819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V="1">
            <a:off x="7391400" y="24384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 flipV="1">
            <a:off x="2895600" y="2819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 flipV="1">
            <a:off x="6172200" y="2438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348862" y="2711450"/>
            <a:ext cx="5918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0.7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593712" y="2362200"/>
            <a:ext cx="5918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2043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Advantages of Fuzzy Logic System</a:t>
            </a:r>
            <a:r>
              <a:rPr lang="en-IN" dirty="0" smtClean="0"/>
              <a:t> 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This system can work with any type of inputs whether it is imprecise, distorted or noisy input information.</a:t>
            </a:r>
          </a:p>
          <a:p>
            <a:pPr algn="just"/>
            <a:r>
              <a:rPr lang="en-IN" dirty="0" smtClean="0"/>
              <a:t>The construction of Fuzzy Logic Systems is easy and understandable.</a:t>
            </a:r>
          </a:p>
          <a:p>
            <a:pPr algn="just"/>
            <a:r>
              <a:rPr lang="en-IN" dirty="0" smtClean="0"/>
              <a:t>Fuzzy logic comes with mathematical concepts of set theory and the reasoning of that is quite simple.</a:t>
            </a:r>
          </a:p>
          <a:p>
            <a:pPr algn="just"/>
            <a:r>
              <a:rPr lang="en-IN" dirty="0" smtClean="0"/>
              <a:t>It provides a very efficient solution to complex problems in all fields of life as it resembles human reasoning and decision-making.</a:t>
            </a:r>
          </a:p>
          <a:p>
            <a:pPr algn="just"/>
            <a:r>
              <a:rPr lang="en-IN" dirty="0" smtClean="0"/>
              <a:t>The algorithms can be described with little data, so little memory is required.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401"/>
            <a:ext cx="7772400" cy="965200"/>
          </a:xfrm>
        </p:spPr>
        <p:txBody>
          <a:bodyPr/>
          <a:lstStyle/>
          <a:p>
            <a:r>
              <a:rPr lang="en-US" dirty="0"/>
              <a:t>Example: Fuzzy Conjunction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2393949" y="1295400"/>
            <a:ext cx="6140451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Calculate A</a:t>
            </a:r>
            <a:r>
              <a:rPr lang="en-US" sz="2400" dirty="0">
                <a:sym typeface="Symbol" pitchFamily="18" charset="2"/>
              </a:rPr>
              <a:t></a:t>
            </a:r>
            <a:r>
              <a:rPr lang="en-US" sz="2400" dirty="0"/>
              <a:t>B given that A is .4 and B is 20</a:t>
            </a: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2590800" y="1897064"/>
          <a:ext cx="6096000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" name="Visio" r:id="rId3" imgW="5295290" imgH="2059229" progId="">
                  <p:embed/>
                </p:oleObj>
              </mc:Choice>
              <mc:Fallback>
                <p:oleObj name="Visio" r:id="rId3" imgW="5295290" imgH="20592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97064"/>
                        <a:ext cx="6096000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667000" y="4343400"/>
            <a:ext cx="601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Determine degrees of membership: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A = 0.7    B = 0.9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Apply Fuzzy AND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</a:rPr>
              <a:t>A</a:t>
            </a:r>
            <a:r>
              <a:rPr lang="en-US" sz="2400" smtClean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sz="2400" smtClean="0">
                <a:solidFill>
                  <a:srgbClr val="000000"/>
                </a:solidFill>
              </a:rPr>
              <a:t>B = min(A, B) = 0.7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3886200" y="2819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7391400" y="24384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 flipV="1">
            <a:off x="2895600" y="2819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H="1" flipV="1">
            <a:off x="6172200" y="2438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b="1" smtClean="0">
              <a:solidFill>
                <a:srgbClr val="008000"/>
              </a:solidFill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348862" y="2711450"/>
            <a:ext cx="5918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0.7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5593712" y="2362200"/>
            <a:ext cx="5918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28343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Generalized Union/Intersection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>
                <a:latin typeface="Comic Sans MS" pitchFamily="66" charset="0"/>
              </a:rPr>
              <a:t>Generalized Union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kumimoji="1" lang="en-US" altLang="zh-TW" sz="2800" kern="1200" dirty="0" smtClean="0">
                <a:solidFill>
                  <a:srgbClr val="003366"/>
                </a:solidFill>
                <a:latin typeface="Comic Sans MS" pitchFamily="66" charset="0"/>
                <a:ea typeface="新細明體" pitchFamily="18" charset="-120"/>
              </a:rPr>
              <a:t>                            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kumimoji="1" lang="en-US" altLang="zh-TW" sz="2800" kern="1200" dirty="0">
                <a:solidFill>
                  <a:srgbClr val="003366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kumimoji="1" lang="en-US" altLang="zh-TW" sz="2800" kern="1200" dirty="0" smtClean="0">
                <a:solidFill>
                  <a:srgbClr val="003366"/>
                </a:solidFill>
                <a:latin typeface="Comic Sans MS" pitchFamily="66" charset="0"/>
                <a:ea typeface="新細明體" pitchFamily="18" charset="-120"/>
              </a:rPr>
              <a:t>                             Or </a:t>
            </a:r>
            <a:r>
              <a:rPr kumimoji="1" lang="en-US" altLang="zh-TW" sz="2800" kern="1200" dirty="0">
                <a:solidFill>
                  <a:srgbClr val="003366"/>
                </a:solidFill>
                <a:latin typeface="Comic Sans MS" pitchFamily="66" charset="0"/>
                <a:ea typeface="新細明體" pitchFamily="18" charset="-120"/>
              </a:rPr>
              <a:t>called </a:t>
            </a:r>
            <a:r>
              <a:rPr kumimoji="1" lang="en-US" altLang="zh-TW" sz="2800" i="1" kern="1200" dirty="0">
                <a:solidFill>
                  <a:srgbClr val="CC3300"/>
                </a:solidFill>
                <a:latin typeface="Comic Sans MS" pitchFamily="66" charset="0"/>
                <a:ea typeface="新細明體" pitchFamily="18" charset="-120"/>
              </a:rPr>
              <a:t>triangular</a:t>
            </a:r>
            <a:r>
              <a:rPr kumimoji="1" lang="en-US" altLang="zh-TW" sz="2800" kern="1200" dirty="0">
                <a:solidFill>
                  <a:srgbClr val="003366"/>
                </a:solidFill>
                <a:latin typeface="Comic Sans MS" pitchFamily="66" charset="0"/>
                <a:ea typeface="新細明體" pitchFamily="18" charset="-120"/>
              </a:rPr>
              <a:t> norm.</a:t>
            </a:r>
          </a:p>
          <a:p>
            <a:pPr marL="0" indent="0">
              <a:buNone/>
            </a:pPr>
            <a:endParaRPr lang="en-US" altLang="zh-TW" sz="3600" dirty="0">
              <a:latin typeface="Comic Sans MS" pitchFamily="66" charset="0"/>
            </a:endParaRPr>
          </a:p>
          <a:p>
            <a:r>
              <a:rPr lang="en-US" altLang="zh-TW" sz="3600" dirty="0">
                <a:latin typeface="Comic Sans MS" pitchFamily="66" charset="0"/>
              </a:rPr>
              <a:t>Generalized </a:t>
            </a:r>
            <a:r>
              <a:rPr lang="en-US" altLang="zh-TW" sz="3600" dirty="0" smtClean="0">
                <a:latin typeface="Comic Sans MS" pitchFamily="66" charset="0"/>
              </a:rPr>
              <a:t>Intersection</a:t>
            </a:r>
          </a:p>
          <a:p>
            <a:endParaRPr lang="en-US" altLang="zh-TW" sz="36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altLang="zh-TW" sz="3600" dirty="0">
              <a:latin typeface="Comic Sans MS" pitchFamily="66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219202" y="2438400"/>
            <a:ext cx="22862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800" i="1" dirty="0" smtClean="0">
                <a:solidFill>
                  <a:srgbClr val="0033CC"/>
                </a:solidFill>
                <a:latin typeface="Times New Roman" pitchFamily="18" charset="0"/>
              </a:rPr>
              <a:t>t</a:t>
            </a:r>
            <a:r>
              <a:rPr kumimoji="1" lang="en-US" altLang="zh-TW" sz="4800" dirty="0" smtClean="0">
                <a:solidFill>
                  <a:srgbClr val="0033CC"/>
                </a:solidFill>
                <a:latin typeface="Comic Sans MS" pitchFamily="66" charset="0"/>
              </a:rPr>
              <a:t>-</a:t>
            </a:r>
            <a:r>
              <a:rPr kumimoji="1" lang="en-US" altLang="zh-TW" sz="4800" i="1" dirty="0" smtClean="0">
                <a:solidFill>
                  <a:srgbClr val="0033CC"/>
                </a:solidFill>
                <a:latin typeface="Comic Sans MS" pitchFamily="66" charset="0"/>
              </a:rPr>
              <a:t>norm</a:t>
            </a:r>
            <a:r>
              <a:rPr kumimoji="1" lang="en-US" altLang="zh-TW" sz="6600" i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219200" y="4800601"/>
            <a:ext cx="26725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800" i="1" dirty="0" smtClean="0">
                <a:solidFill>
                  <a:srgbClr val="0033CC"/>
                </a:solidFill>
                <a:latin typeface="Times New Roman" pitchFamily="18" charset="0"/>
              </a:rPr>
              <a:t>t</a:t>
            </a:r>
            <a:r>
              <a:rPr kumimoji="1" lang="en-US" altLang="zh-TW" sz="4800" dirty="0" smtClean="0">
                <a:solidFill>
                  <a:srgbClr val="0033CC"/>
                </a:solidFill>
                <a:latin typeface="Comic Sans MS" pitchFamily="66" charset="0"/>
              </a:rPr>
              <a:t>-</a:t>
            </a:r>
            <a:r>
              <a:rPr kumimoji="1" lang="en-US" altLang="zh-TW" sz="4800" i="1" dirty="0" err="1" smtClean="0">
                <a:solidFill>
                  <a:srgbClr val="0033CC"/>
                </a:solidFill>
                <a:latin typeface="Comic Sans MS" pitchFamily="66" charset="0"/>
              </a:rPr>
              <a:t>conorm</a:t>
            </a:r>
            <a:endParaRPr kumimoji="1" lang="en-US" altLang="zh-TW" sz="4800" i="1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95800" y="4956542"/>
            <a:ext cx="29241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 called </a:t>
            </a:r>
            <a:r>
              <a:rPr kumimoji="0" lang="en-US" altLang="zh-TW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s-norm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2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b="1" dirty="0">
                <a:solidFill>
                  <a:srgbClr val="330066"/>
                </a:solidFill>
                <a:latin typeface="Arial"/>
                <a:cs typeface="Arial"/>
              </a:rPr>
              <a:t>T-norms and S-norms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9050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eaLnBrk="1" hangingPunct="1"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And/OR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definitions are called T-norms (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S-norms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692150" lvl="1" indent="-347663" eaLnBrk="1" hangingPunct="1"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Duals of one another</a:t>
            </a:r>
          </a:p>
          <a:p>
            <a:pPr marL="692150" lvl="1" indent="-347663" eaLnBrk="1" hangingPunct="1"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 definition of one defines the other implicitly</a:t>
            </a:r>
          </a:p>
          <a:p>
            <a:pPr lvl="0" eaLnBrk="1" hangingPunct="1"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Many different ones have been proposed</a:t>
            </a:r>
          </a:p>
          <a:p>
            <a:pPr marL="692150" lvl="1" indent="-347663" eaLnBrk="1" hangingPunct="1"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Min/Max, Product/Bounded-Sum,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27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Examples: T-Norm &amp; T-Conorm</a:t>
            </a:r>
          </a:p>
        </p:txBody>
      </p:sp>
      <p:sp>
        <p:nvSpPr>
          <p:cNvPr id="1249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>
                <a:latin typeface="Comic Sans MS" pitchFamily="66" charset="0"/>
              </a:rPr>
              <a:t>Minimum/Maximum: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TW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TW" dirty="0" err="1">
                <a:latin typeface="Comic Sans MS" pitchFamily="66" charset="0"/>
              </a:rPr>
              <a:t>Lukasiewicz</a:t>
            </a:r>
            <a:r>
              <a:rPr lang="en-US" altLang="zh-TW" dirty="0">
                <a:latin typeface="Comic Sans MS" pitchFamily="66" charset="0"/>
              </a:rPr>
              <a:t>:</a:t>
            </a:r>
          </a:p>
          <a:p>
            <a:endParaRPr lang="en-US" altLang="zh-TW" dirty="0">
              <a:latin typeface="Comic Sans MS" pitchFamily="66" charset="0"/>
            </a:endParaRPr>
          </a:p>
          <a:p>
            <a:endParaRPr lang="en-US" altLang="zh-TW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dirty="0">
              <a:latin typeface="Comic Sans MS" pitchFamily="66" charset="0"/>
            </a:endParaRPr>
          </a:p>
        </p:txBody>
      </p:sp>
      <p:graphicFrame>
        <p:nvGraphicFramePr>
          <p:cNvPr id="124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48029"/>
              </p:ext>
            </p:extLst>
          </p:nvPr>
        </p:nvGraphicFramePr>
        <p:xfrm>
          <a:off x="1371600" y="2667000"/>
          <a:ext cx="32400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Equation" r:id="rId3" imgW="1612900" imgH="203200" progId="">
                  <p:embed/>
                </p:oleObj>
              </mc:Choice>
              <mc:Fallback>
                <p:oleObj name="Equation" r:id="rId3" imgW="1612900" imgH="20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32400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668008"/>
              </p:ext>
            </p:extLst>
          </p:nvPr>
        </p:nvGraphicFramePr>
        <p:xfrm>
          <a:off x="1371600" y="3200401"/>
          <a:ext cx="32908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" name="Equation" r:id="rId5" imgW="1637589" imgH="203112" progId="">
                  <p:embed/>
                </p:oleObj>
              </mc:Choice>
              <mc:Fallback>
                <p:oleObj name="Equation" r:id="rId5" imgW="1637589" imgH="20311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1"/>
                        <a:ext cx="329088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8331"/>
              </p:ext>
            </p:extLst>
          </p:nvPr>
        </p:nvGraphicFramePr>
        <p:xfrm>
          <a:off x="1295401" y="4724400"/>
          <a:ext cx="49244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Equation" r:id="rId7" imgW="2451100" imgH="203200" progId="">
                  <p:embed/>
                </p:oleObj>
              </mc:Choice>
              <mc:Fallback>
                <p:oleObj name="Equation" r:id="rId7" imgW="24511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4724400"/>
                        <a:ext cx="49244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62053"/>
              </p:ext>
            </p:extLst>
          </p:nvPr>
        </p:nvGraphicFramePr>
        <p:xfrm>
          <a:off x="1371600" y="5334000"/>
          <a:ext cx="4235451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Equation" r:id="rId9" imgW="2108200" imgH="203200" progId="">
                  <p:embed/>
                </p:oleObj>
              </mc:Choice>
              <mc:Fallback>
                <p:oleObj name="Equation" r:id="rId9" imgW="2108200" imgH="203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0"/>
                        <a:ext cx="4235451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8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24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514600"/>
            <a:ext cx="5996668" cy="1143000"/>
          </a:xfrm>
        </p:spPr>
        <p:txBody>
          <a:bodyPr/>
          <a:lstStyle/>
          <a:p>
            <a:r>
              <a:rPr lang="en-US" altLang="zh-CN" dirty="0"/>
              <a:t>Fuzzy Relations</a:t>
            </a:r>
          </a:p>
        </p:txBody>
      </p:sp>
    </p:spTree>
    <p:extLst>
      <p:ext uri="{BB962C8B-B14F-4D97-AF65-F5344CB8AC3E}">
        <p14:creationId xmlns:p14="http://schemas.microsoft.com/office/powerpoint/2010/main" val="24339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447801" y="2493964"/>
            <a:ext cx="2474913" cy="2568575"/>
            <a:chOff x="912" y="1571"/>
            <a:chExt cx="1559" cy="1618"/>
          </a:xfrm>
        </p:grpSpPr>
        <p:sp>
          <p:nvSpPr>
            <p:cNvPr id="70660" name="Freeform 4"/>
            <p:cNvSpPr>
              <a:spLocks/>
            </p:cNvSpPr>
            <p:nvPr/>
          </p:nvSpPr>
          <p:spPr bwMode="auto">
            <a:xfrm>
              <a:off x="1292" y="1571"/>
              <a:ext cx="1179" cy="1618"/>
            </a:xfrm>
            <a:custGeom>
              <a:avLst/>
              <a:gdLst>
                <a:gd name="T0" fmla="*/ 144 w 1179"/>
                <a:gd name="T1" fmla="*/ 756 h 1618"/>
                <a:gd name="T2" fmla="*/ 53 w 1179"/>
                <a:gd name="T3" fmla="*/ 347 h 1618"/>
                <a:gd name="T4" fmla="*/ 461 w 1179"/>
                <a:gd name="T5" fmla="*/ 30 h 1618"/>
                <a:gd name="T6" fmla="*/ 1096 w 1179"/>
                <a:gd name="T7" fmla="*/ 529 h 1618"/>
                <a:gd name="T8" fmla="*/ 960 w 1179"/>
                <a:gd name="T9" fmla="*/ 1345 h 1618"/>
                <a:gd name="T10" fmla="*/ 144 w 1179"/>
                <a:gd name="T11" fmla="*/ 1527 h 1618"/>
                <a:gd name="T12" fmla="*/ 144 w 1179"/>
                <a:gd name="T13" fmla="*/ 756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9" h="1618">
                  <a:moveTo>
                    <a:pt x="144" y="756"/>
                  </a:moveTo>
                  <a:cubicBezTo>
                    <a:pt x="129" y="559"/>
                    <a:pt x="0" y="468"/>
                    <a:pt x="53" y="347"/>
                  </a:cubicBezTo>
                  <a:cubicBezTo>
                    <a:pt x="106" y="226"/>
                    <a:pt x="287" y="0"/>
                    <a:pt x="461" y="30"/>
                  </a:cubicBezTo>
                  <a:cubicBezTo>
                    <a:pt x="635" y="60"/>
                    <a:pt x="1013" y="310"/>
                    <a:pt x="1096" y="529"/>
                  </a:cubicBezTo>
                  <a:cubicBezTo>
                    <a:pt x="1179" y="748"/>
                    <a:pt x="1119" y="1179"/>
                    <a:pt x="960" y="1345"/>
                  </a:cubicBezTo>
                  <a:cubicBezTo>
                    <a:pt x="801" y="1511"/>
                    <a:pt x="280" y="1618"/>
                    <a:pt x="144" y="1527"/>
                  </a:cubicBezTo>
                  <a:cubicBezTo>
                    <a:pt x="8" y="1436"/>
                    <a:pt x="159" y="953"/>
                    <a:pt x="144" y="756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auto">
            <a:xfrm>
              <a:off x="1791" y="1889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auto">
            <a:xfrm>
              <a:off x="1791" y="2207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auto">
            <a:xfrm>
              <a:off x="1791" y="2525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auto">
            <a:xfrm>
              <a:off x="1791" y="2843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77" name="Text Box 21"/>
            <p:cNvSpPr txBox="1">
              <a:spLocks noChangeArrowheads="1"/>
            </p:cNvSpPr>
            <p:nvPr/>
          </p:nvSpPr>
          <p:spPr bwMode="auto">
            <a:xfrm>
              <a:off x="912" y="1993"/>
              <a:ext cx="43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5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0683" name="Text Box 27"/>
            <p:cNvSpPr txBox="1">
              <a:spLocks noChangeArrowheads="1"/>
            </p:cNvSpPr>
            <p:nvPr/>
          </p:nvSpPr>
          <p:spPr bwMode="auto">
            <a:xfrm>
              <a:off x="1519" y="1752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auto">
            <a:xfrm>
              <a:off x="1519" y="2054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auto">
            <a:xfrm>
              <a:off x="1519" y="2356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0686" name="Text Box 30"/>
            <p:cNvSpPr txBox="1">
              <a:spLocks noChangeArrowheads="1"/>
            </p:cNvSpPr>
            <p:nvPr/>
          </p:nvSpPr>
          <p:spPr bwMode="auto">
            <a:xfrm>
              <a:off x="1519" y="2705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076825" y="2457451"/>
            <a:ext cx="2922588" cy="2700338"/>
            <a:chOff x="3198" y="1548"/>
            <a:chExt cx="1841" cy="1701"/>
          </a:xfrm>
        </p:grpSpPr>
        <p:sp>
          <p:nvSpPr>
            <p:cNvPr id="70662" name="Freeform 6"/>
            <p:cNvSpPr>
              <a:spLocks/>
            </p:cNvSpPr>
            <p:nvPr/>
          </p:nvSpPr>
          <p:spPr bwMode="auto">
            <a:xfrm>
              <a:off x="3198" y="1548"/>
              <a:ext cx="1413" cy="1701"/>
            </a:xfrm>
            <a:custGeom>
              <a:avLst/>
              <a:gdLst>
                <a:gd name="T0" fmla="*/ 45 w 1413"/>
                <a:gd name="T1" fmla="*/ 703 h 1610"/>
                <a:gd name="T2" fmla="*/ 226 w 1413"/>
                <a:gd name="T3" fmla="*/ 159 h 1610"/>
                <a:gd name="T4" fmla="*/ 680 w 1413"/>
                <a:gd name="T5" fmla="*/ 23 h 1610"/>
                <a:gd name="T6" fmla="*/ 1315 w 1413"/>
                <a:gd name="T7" fmla="*/ 295 h 1610"/>
                <a:gd name="T8" fmla="*/ 1134 w 1413"/>
                <a:gd name="T9" fmla="*/ 885 h 1610"/>
                <a:gd name="T10" fmla="*/ 1360 w 1413"/>
                <a:gd name="T11" fmla="*/ 1338 h 1610"/>
                <a:gd name="T12" fmla="*/ 816 w 1413"/>
                <a:gd name="T13" fmla="*/ 1565 h 1610"/>
                <a:gd name="T14" fmla="*/ 136 w 1413"/>
                <a:gd name="T15" fmla="*/ 1066 h 1610"/>
                <a:gd name="T16" fmla="*/ 45 w 1413"/>
                <a:gd name="T17" fmla="*/ 703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3" h="1610">
                  <a:moveTo>
                    <a:pt x="45" y="703"/>
                  </a:moveTo>
                  <a:cubicBezTo>
                    <a:pt x="60" y="552"/>
                    <a:pt x="120" y="272"/>
                    <a:pt x="226" y="159"/>
                  </a:cubicBezTo>
                  <a:cubicBezTo>
                    <a:pt x="332" y="46"/>
                    <a:pt x="499" y="0"/>
                    <a:pt x="680" y="23"/>
                  </a:cubicBezTo>
                  <a:cubicBezTo>
                    <a:pt x="861" y="46"/>
                    <a:pt x="1239" y="151"/>
                    <a:pt x="1315" y="295"/>
                  </a:cubicBezTo>
                  <a:cubicBezTo>
                    <a:pt x="1391" y="439"/>
                    <a:pt x="1127" y="711"/>
                    <a:pt x="1134" y="885"/>
                  </a:cubicBezTo>
                  <a:cubicBezTo>
                    <a:pt x="1141" y="1059"/>
                    <a:pt x="1413" y="1225"/>
                    <a:pt x="1360" y="1338"/>
                  </a:cubicBezTo>
                  <a:cubicBezTo>
                    <a:pt x="1307" y="1451"/>
                    <a:pt x="1020" y="1610"/>
                    <a:pt x="816" y="1565"/>
                  </a:cubicBezTo>
                  <a:cubicBezTo>
                    <a:pt x="612" y="1520"/>
                    <a:pt x="272" y="1210"/>
                    <a:pt x="136" y="1066"/>
                  </a:cubicBezTo>
                  <a:cubicBezTo>
                    <a:pt x="0" y="922"/>
                    <a:pt x="30" y="854"/>
                    <a:pt x="45" y="703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auto">
            <a:xfrm>
              <a:off x="3833" y="2027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auto">
            <a:xfrm>
              <a:off x="3833" y="2299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auto">
            <a:xfrm>
              <a:off x="3833" y="2570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auto">
            <a:xfrm>
              <a:off x="3833" y="2842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auto">
            <a:xfrm>
              <a:off x="3833" y="1754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0678" name="Text Box 22"/>
            <p:cNvSpPr txBox="1">
              <a:spLocks noChangeArrowheads="1"/>
            </p:cNvSpPr>
            <p:nvPr/>
          </p:nvSpPr>
          <p:spPr bwMode="auto">
            <a:xfrm>
              <a:off x="4632" y="2025"/>
              <a:ext cx="40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5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0687" name="Text Box 31"/>
            <p:cNvSpPr txBox="1">
              <a:spLocks noChangeArrowheads="1"/>
            </p:cNvSpPr>
            <p:nvPr/>
          </p:nvSpPr>
          <p:spPr bwMode="auto">
            <a:xfrm>
              <a:off x="3903" y="1646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0688" name="Text Box 32"/>
            <p:cNvSpPr txBox="1">
              <a:spLocks noChangeArrowheads="1"/>
            </p:cNvSpPr>
            <p:nvPr/>
          </p:nvSpPr>
          <p:spPr bwMode="auto">
            <a:xfrm>
              <a:off x="3907" y="1918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0689" name="Text Box 33"/>
            <p:cNvSpPr txBox="1">
              <a:spLocks noChangeArrowheads="1"/>
            </p:cNvSpPr>
            <p:nvPr/>
          </p:nvSpPr>
          <p:spPr bwMode="auto">
            <a:xfrm>
              <a:off x="3911" y="2190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0690" name="Text Box 34"/>
            <p:cNvSpPr txBox="1">
              <a:spLocks noChangeArrowheads="1"/>
            </p:cNvSpPr>
            <p:nvPr/>
          </p:nvSpPr>
          <p:spPr bwMode="auto">
            <a:xfrm>
              <a:off x="3915" y="2462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0691" name="Text Box 35"/>
            <p:cNvSpPr txBox="1">
              <a:spLocks noChangeArrowheads="1"/>
            </p:cNvSpPr>
            <p:nvPr/>
          </p:nvSpPr>
          <p:spPr bwMode="auto">
            <a:xfrm>
              <a:off x="3919" y="2734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/>
              <a:t>Crisp </a:t>
            </a:r>
            <a:r>
              <a:rPr lang="en-US" altLang="zh-TW" sz="5400" dirty="0"/>
              <a:t>Relation (</a:t>
            </a:r>
            <a:r>
              <a:rPr lang="en-US" altLang="zh-TW" sz="5400" i="1" dirty="0">
                <a:latin typeface="Times New Roman" pitchFamily="18" charset="0"/>
              </a:rPr>
              <a:t>R</a:t>
            </a:r>
            <a:r>
              <a:rPr lang="en-US" altLang="zh-TW" sz="5400" dirty="0"/>
              <a:t>)</a:t>
            </a:r>
          </a:p>
        </p:txBody>
      </p:sp>
      <p:graphicFrame>
        <p:nvGraphicFramePr>
          <p:cNvPr id="70682" name="Object 26"/>
          <p:cNvGraphicFramePr>
            <a:graphicFrameLocks/>
          </p:cNvGraphicFramePr>
          <p:nvPr/>
        </p:nvGraphicFramePr>
        <p:xfrm>
          <a:off x="3059113" y="5445125"/>
          <a:ext cx="33131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3" name="Equation" r:id="rId3" imgW="647700" imgH="190500" progId="">
                  <p:embed/>
                </p:oleObj>
              </mc:Choice>
              <mc:Fallback>
                <p:oleObj name="Equation" r:id="rId3" imgW="647700" imgH="1905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445125"/>
                        <a:ext cx="331311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986088" y="2855914"/>
            <a:ext cx="3119437" cy="1728787"/>
            <a:chOff x="1881" y="1799"/>
            <a:chExt cx="1965" cy="1089"/>
          </a:xfrm>
        </p:grpSpPr>
        <p:cxnSp>
          <p:nvCxnSpPr>
            <p:cNvPr id="70696" name="AutoShape 40"/>
            <p:cNvCxnSpPr>
              <a:cxnSpLocks noChangeShapeType="1"/>
            </p:cNvCxnSpPr>
            <p:nvPr/>
          </p:nvCxnSpPr>
          <p:spPr bwMode="auto">
            <a:xfrm flipV="1">
              <a:off x="1881" y="1799"/>
              <a:ext cx="1952" cy="13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97" name="AutoShape 41"/>
            <p:cNvCxnSpPr>
              <a:cxnSpLocks noChangeShapeType="1"/>
            </p:cNvCxnSpPr>
            <p:nvPr/>
          </p:nvCxnSpPr>
          <p:spPr bwMode="auto">
            <a:xfrm>
              <a:off x="1881" y="1934"/>
              <a:ext cx="1952" cy="41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98" name="AutoShape 42"/>
            <p:cNvCxnSpPr>
              <a:cxnSpLocks noChangeShapeType="1"/>
            </p:cNvCxnSpPr>
            <p:nvPr/>
          </p:nvCxnSpPr>
          <p:spPr bwMode="auto">
            <a:xfrm>
              <a:off x="1881" y="2252"/>
              <a:ext cx="1952" cy="63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99" name="AutoShape 43"/>
            <p:cNvCxnSpPr>
              <a:cxnSpLocks noChangeShapeType="1"/>
            </p:cNvCxnSpPr>
            <p:nvPr/>
          </p:nvCxnSpPr>
          <p:spPr bwMode="auto">
            <a:xfrm flipV="1">
              <a:off x="1881" y="2104"/>
              <a:ext cx="1965" cy="784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700" name="AutoShape 44"/>
            <p:cNvCxnSpPr>
              <a:cxnSpLocks noChangeShapeType="1"/>
            </p:cNvCxnSpPr>
            <p:nvPr/>
          </p:nvCxnSpPr>
          <p:spPr bwMode="auto">
            <a:xfrm>
              <a:off x="1881" y="2570"/>
              <a:ext cx="1952" cy="4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701" name="AutoShape 45"/>
            <p:cNvCxnSpPr>
              <a:cxnSpLocks noChangeShapeType="1"/>
            </p:cNvCxnSpPr>
            <p:nvPr/>
          </p:nvCxnSpPr>
          <p:spPr bwMode="auto">
            <a:xfrm flipV="1">
              <a:off x="1881" y="1799"/>
              <a:ext cx="1952" cy="77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738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1" y="2493964"/>
            <a:ext cx="2474913" cy="2568575"/>
            <a:chOff x="912" y="1571"/>
            <a:chExt cx="1559" cy="161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auto">
            <a:xfrm>
              <a:off x="1292" y="1571"/>
              <a:ext cx="1179" cy="1618"/>
            </a:xfrm>
            <a:custGeom>
              <a:avLst/>
              <a:gdLst>
                <a:gd name="T0" fmla="*/ 144 w 1179"/>
                <a:gd name="T1" fmla="*/ 756 h 1618"/>
                <a:gd name="T2" fmla="*/ 53 w 1179"/>
                <a:gd name="T3" fmla="*/ 347 h 1618"/>
                <a:gd name="T4" fmla="*/ 461 w 1179"/>
                <a:gd name="T5" fmla="*/ 30 h 1618"/>
                <a:gd name="T6" fmla="*/ 1096 w 1179"/>
                <a:gd name="T7" fmla="*/ 529 h 1618"/>
                <a:gd name="T8" fmla="*/ 960 w 1179"/>
                <a:gd name="T9" fmla="*/ 1345 h 1618"/>
                <a:gd name="T10" fmla="*/ 144 w 1179"/>
                <a:gd name="T11" fmla="*/ 1527 h 1618"/>
                <a:gd name="T12" fmla="*/ 144 w 1179"/>
                <a:gd name="T13" fmla="*/ 756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9" h="1618">
                  <a:moveTo>
                    <a:pt x="144" y="756"/>
                  </a:moveTo>
                  <a:cubicBezTo>
                    <a:pt x="129" y="559"/>
                    <a:pt x="0" y="468"/>
                    <a:pt x="53" y="347"/>
                  </a:cubicBezTo>
                  <a:cubicBezTo>
                    <a:pt x="106" y="226"/>
                    <a:pt x="287" y="0"/>
                    <a:pt x="461" y="30"/>
                  </a:cubicBezTo>
                  <a:cubicBezTo>
                    <a:pt x="635" y="60"/>
                    <a:pt x="1013" y="310"/>
                    <a:pt x="1096" y="529"/>
                  </a:cubicBezTo>
                  <a:cubicBezTo>
                    <a:pt x="1179" y="748"/>
                    <a:pt x="1119" y="1179"/>
                    <a:pt x="960" y="1345"/>
                  </a:cubicBezTo>
                  <a:cubicBezTo>
                    <a:pt x="801" y="1511"/>
                    <a:pt x="280" y="1618"/>
                    <a:pt x="144" y="1527"/>
                  </a:cubicBezTo>
                  <a:cubicBezTo>
                    <a:pt x="8" y="1436"/>
                    <a:pt x="159" y="953"/>
                    <a:pt x="144" y="756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08" name="Oval 4"/>
            <p:cNvSpPr>
              <a:spLocks noChangeArrowheads="1"/>
            </p:cNvSpPr>
            <p:nvPr/>
          </p:nvSpPr>
          <p:spPr bwMode="auto">
            <a:xfrm>
              <a:off x="1791" y="1889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09" name="Oval 5"/>
            <p:cNvSpPr>
              <a:spLocks noChangeArrowheads="1"/>
            </p:cNvSpPr>
            <p:nvPr/>
          </p:nvSpPr>
          <p:spPr bwMode="auto">
            <a:xfrm>
              <a:off x="1791" y="2207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10" name="Oval 6"/>
            <p:cNvSpPr>
              <a:spLocks noChangeArrowheads="1"/>
            </p:cNvSpPr>
            <p:nvPr/>
          </p:nvSpPr>
          <p:spPr bwMode="auto">
            <a:xfrm>
              <a:off x="1791" y="2525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11" name="Oval 7"/>
            <p:cNvSpPr>
              <a:spLocks noChangeArrowheads="1"/>
            </p:cNvSpPr>
            <p:nvPr/>
          </p:nvSpPr>
          <p:spPr bwMode="auto">
            <a:xfrm>
              <a:off x="1791" y="2843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912" y="1993"/>
              <a:ext cx="43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5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1519" y="1752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1519" y="2054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1519" y="2356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1519" y="2705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a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76825" y="2457451"/>
            <a:ext cx="2922588" cy="2700338"/>
            <a:chOff x="3198" y="1548"/>
            <a:chExt cx="1841" cy="1701"/>
          </a:xfrm>
        </p:grpSpPr>
        <p:sp>
          <p:nvSpPr>
            <p:cNvPr id="72718" name="Freeform 14"/>
            <p:cNvSpPr>
              <a:spLocks/>
            </p:cNvSpPr>
            <p:nvPr/>
          </p:nvSpPr>
          <p:spPr bwMode="auto">
            <a:xfrm>
              <a:off x="3198" y="1548"/>
              <a:ext cx="1413" cy="1701"/>
            </a:xfrm>
            <a:custGeom>
              <a:avLst/>
              <a:gdLst>
                <a:gd name="T0" fmla="*/ 45 w 1413"/>
                <a:gd name="T1" fmla="*/ 703 h 1610"/>
                <a:gd name="T2" fmla="*/ 226 w 1413"/>
                <a:gd name="T3" fmla="*/ 159 h 1610"/>
                <a:gd name="T4" fmla="*/ 680 w 1413"/>
                <a:gd name="T5" fmla="*/ 23 h 1610"/>
                <a:gd name="T6" fmla="*/ 1315 w 1413"/>
                <a:gd name="T7" fmla="*/ 295 h 1610"/>
                <a:gd name="T8" fmla="*/ 1134 w 1413"/>
                <a:gd name="T9" fmla="*/ 885 h 1610"/>
                <a:gd name="T10" fmla="*/ 1360 w 1413"/>
                <a:gd name="T11" fmla="*/ 1338 h 1610"/>
                <a:gd name="T12" fmla="*/ 816 w 1413"/>
                <a:gd name="T13" fmla="*/ 1565 h 1610"/>
                <a:gd name="T14" fmla="*/ 136 w 1413"/>
                <a:gd name="T15" fmla="*/ 1066 h 1610"/>
                <a:gd name="T16" fmla="*/ 45 w 1413"/>
                <a:gd name="T17" fmla="*/ 703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3" h="1610">
                  <a:moveTo>
                    <a:pt x="45" y="703"/>
                  </a:moveTo>
                  <a:cubicBezTo>
                    <a:pt x="60" y="552"/>
                    <a:pt x="120" y="272"/>
                    <a:pt x="226" y="159"/>
                  </a:cubicBezTo>
                  <a:cubicBezTo>
                    <a:pt x="332" y="46"/>
                    <a:pt x="499" y="0"/>
                    <a:pt x="680" y="23"/>
                  </a:cubicBezTo>
                  <a:cubicBezTo>
                    <a:pt x="861" y="46"/>
                    <a:pt x="1239" y="151"/>
                    <a:pt x="1315" y="295"/>
                  </a:cubicBezTo>
                  <a:cubicBezTo>
                    <a:pt x="1391" y="439"/>
                    <a:pt x="1127" y="711"/>
                    <a:pt x="1134" y="885"/>
                  </a:cubicBezTo>
                  <a:cubicBezTo>
                    <a:pt x="1141" y="1059"/>
                    <a:pt x="1413" y="1225"/>
                    <a:pt x="1360" y="1338"/>
                  </a:cubicBezTo>
                  <a:cubicBezTo>
                    <a:pt x="1307" y="1451"/>
                    <a:pt x="1020" y="1610"/>
                    <a:pt x="816" y="1565"/>
                  </a:cubicBezTo>
                  <a:cubicBezTo>
                    <a:pt x="612" y="1520"/>
                    <a:pt x="272" y="1210"/>
                    <a:pt x="136" y="1066"/>
                  </a:cubicBezTo>
                  <a:cubicBezTo>
                    <a:pt x="0" y="922"/>
                    <a:pt x="30" y="854"/>
                    <a:pt x="45" y="703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auto">
            <a:xfrm>
              <a:off x="3833" y="2027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auto">
            <a:xfrm>
              <a:off x="3833" y="2299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auto">
            <a:xfrm>
              <a:off x="3833" y="2570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auto">
            <a:xfrm>
              <a:off x="3833" y="2842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23" name="Oval 19"/>
            <p:cNvSpPr>
              <a:spLocks noChangeArrowheads="1"/>
            </p:cNvSpPr>
            <p:nvPr/>
          </p:nvSpPr>
          <p:spPr bwMode="auto">
            <a:xfrm>
              <a:off x="3833" y="1754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72724" name="Text Box 20"/>
            <p:cNvSpPr txBox="1">
              <a:spLocks noChangeArrowheads="1"/>
            </p:cNvSpPr>
            <p:nvPr/>
          </p:nvSpPr>
          <p:spPr bwMode="auto">
            <a:xfrm>
              <a:off x="4632" y="2025"/>
              <a:ext cx="40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5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2725" name="Text Box 21"/>
            <p:cNvSpPr txBox="1">
              <a:spLocks noChangeArrowheads="1"/>
            </p:cNvSpPr>
            <p:nvPr/>
          </p:nvSpPr>
          <p:spPr bwMode="auto">
            <a:xfrm>
              <a:off x="3903" y="1646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3907" y="1918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2727" name="Text Box 23"/>
            <p:cNvSpPr txBox="1">
              <a:spLocks noChangeArrowheads="1"/>
            </p:cNvSpPr>
            <p:nvPr/>
          </p:nvSpPr>
          <p:spPr bwMode="auto">
            <a:xfrm>
              <a:off x="3911" y="2190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2728" name="Text Box 24"/>
            <p:cNvSpPr txBox="1">
              <a:spLocks noChangeArrowheads="1"/>
            </p:cNvSpPr>
            <p:nvPr/>
          </p:nvSpPr>
          <p:spPr bwMode="auto">
            <a:xfrm>
              <a:off x="3915" y="2462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2729" name="Text Box 25"/>
            <p:cNvSpPr txBox="1">
              <a:spLocks noChangeArrowheads="1"/>
            </p:cNvSpPr>
            <p:nvPr/>
          </p:nvSpPr>
          <p:spPr bwMode="auto">
            <a:xfrm>
              <a:off x="3919" y="2734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3366"/>
                  </a:solidFill>
                  <a:latin typeface="Times New Roman" pitchFamily="18" charset="0"/>
                </a:rPr>
                <a:t>b</a:t>
              </a:r>
              <a:r>
                <a:rPr kumimoji="1" lang="en-US" altLang="zh-TW" sz="2400" baseline="-25000" smtClean="0">
                  <a:solidFill>
                    <a:srgbClr val="0033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72730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/>
              <a:t>Crisp </a:t>
            </a:r>
            <a:r>
              <a:rPr lang="en-US" altLang="zh-TW" sz="5400" dirty="0"/>
              <a:t>Relation (</a:t>
            </a:r>
            <a:r>
              <a:rPr lang="en-US" altLang="zh-TW" sz="5400" i="1" dirty="0">
                <a:latin typeface="Times New Roman" pitchFamily="18" charset="0"/>
              </a:rPr>
              <a:t>R</a:t>
            </a:r>
            <a:r>
              <a:rPr lang="en-US" altLang="zh-TW" sz="5400" dirty="0"/>
              <a:t>)</a:t>
            </a:r>
          </a:p>
        </p:txBody>
      </p:sp>
      <p:graphicFrame>
        <p:nvGraphicFramePr>
          <p:cNvPr id="72737" name="Objec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76009"/>
              </p:ext>
            </p:extLst>
          </p:nvPr>
        </p:nvGraphicFramePr>
        <p:xfrm>
          <a:off x="5486401" y="21772"/>
          <a:ext cx="3313113" cy="72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Equation" r:id="rId3" imgW="647700" imgH="190500" progId="">
                  <p:embed/>
                </p:oleObj>
              </mc:Choice>
              <mc:Fallback>
                <p:oleObj name="Equation" r:id="rId3" imgW="647700" imgH="1905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21772"/>
                        <a:ext cx="3313113" cy="722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986088" y="2855914"/>
            <a:ext cx="3119437" cy="1728787"/>
            <a:chOff x="1881" y="1799"/>
            <a:chExt cx="1965" cy="1089"/>
          </a:xfrm>
        </p:grpSpPr>
        <p:cxnSp>
          <p:nvCxnSpPr>
            <p:cNvPr id="72732" name="AutoShape 28"/>
            <p:cNvCxnSpPr>
              <a:cxnSpLocks noChangeShapeType="1"/>
              <a:stCxn id="72708" idx="6"/>
            </p:cNvCxnSpPr>
            <p:nvPr/>
          </p:nvCxnSpPr>
          <p:spPr bwMode="auto">
            <a:xfrm flipV="1">
              <a:off x="1881" y="1799"/>
              <a:ext cx="1952" cy="13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33" name="AutoShape 29"/>
            <p:cNvCxnSpPr>
              <a:cxnSpLocks noChangeShapeType="1"/>
              <a:stCxn id="72708" idx="6"/>
              <a:endCxn id="72720" idx="2"/>
            </p:cNvCxnSpPr>
            <p:nvPr/>
          </p:nvCxnSpPr>
          <p:spPr bwMode="auto">
            <a:xfrm>
              <a:off x="1881" y="1934"/>
              <a:ext cx="1952" cy="41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34" name="AutoShape 30"/>
            <p:cNvCxnSpPr>
              <a:cxnSpLocks noChangeShapeType="1"/>
              <a:stCxn id="72709" idx="6"/>
              <a:endCxn id="72722" idx="2"/>
            </p:cNvCxnSpPr>
            <p:nvPr/>
          </p:nvCxnSpPr>
          <p:spPr bwMode="auto">
            <a:xfrm>
              <a:off x="1881" y="2252"/>
              <a:ext cx="1952" cy="63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35" name="AutoShape 31"/>
            <p:cNvCxnSpPr>
              <a:cxnSpLocks noChangeShapeType="1"/>
              <a:stCxn id="72711" idx="6"/>
              <a:endCxn id="72719" idx="3"/>
            </p:cNvCxnSpPr>
            <p:nvPr/>
          </p:nvCxnSpPr>
          <p:spPr bwMode="auto">
            <a:xfrm flipV="1">
              <a:off x="1881" y="2104"/>
              <a:ext cx="1965" cy="784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36" name="AutoShape 32"/>
            <p:cNvCxnSpPr>
              <a:cxnSpLocks noChangeShapeType="1"/>
              <a:stCxn id="72710" idx="6"/>
              <a:endCxn id="72721" idx="2"/>
            </p:cNvCxnSpPr>
            <p:nvPr/>
          </p:nvCxnSpPr>
          <p:spPr bwMode="auto">
            <a:xfrm>
              <a:off x="1881" y="2570"/>
              <a:ext cx="1952" cy="45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39" name="AutoShape 35"/>
            <p:cNvCxnSpPr>
              <a:cxnSpLocks noChangeShapeType="1"/>
              <a:stCxn id="72710" idx="6"/>
              <a:endCxn id="72723" idx="2"/>
            </p:cNvCxnSpPr>
            <p:nvPr/>
          </p:nvCxnSpPr>
          <p:spPr bwMode="auto">
            <a:xfrm flipV="1">
              <a:off x="1881" y="1799"/>
              <a:ext cx="1952" cy="771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72742" name="Object 38"/>
          <p:cNvGraphicFramePr>
            <a:graphicFrameLocks/>
          </p:cNvGraphicFramePr>
          <p:nvPr/>
        </p:nvGraphicFramePr>
        <p:xfrm>
          <a:off x="4572000" y="5516563"/>
          <a:ext cx="3600451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Equation" r:id="rId5" imgW="1803400" imgH="482600" progId="">
                  <p:embed/>
                </p:oleObj>
              </mc:Choice>
              <mc:Fallback>
                <p:oleObj name="Equation" r:id="rId5" imgW="1803400" imgH="48260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16563"/>
                        <a:ext cx="3600451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3" name="Object 39"/>
          <p:cNvGraphicFramePr>
            <a:graphicFrameLocks/>
          </p:cNvGraphicFramePr>
          <p:nvPr/>
        </p:nvGraphicFramePr>
        <p:xfrm>
          <a:off x="1187449" y="5157789"/>
          <a:ext cx="2990851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Equation" r:id="rId7" imgW="1498600" imgH="914400" progId="">
                  <p:embed/>
                </p:oleObj>
              </mc:Choice>
              <mc:Fallback>
                <p:oleObj name="Equation" r:id="rId7" imgW="1498600" imgH="91440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49" y="5157789"/>
                        <a:ext cx="2990851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4" name="Object 40"/>
          <p:cNvGraphicFramePr>
            <a:graphicFrameLocks/>
          </p:cNvGraphicFramePr>
          <p:nvPr/>
        </p:nvGraphicFramePr>
        <p:xfrm>
          <a:off x="5375276" y="5157789"/>
          <a:ext cx="709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Equation" r:id="rId9" imgW="355446" imgH="228501" progId="">
                  <p:embed/>
                </p:oleObj>
              </mc:Choice>
              <mc:Fallback>
                <p:oleObj name="Equation" r:id="rId9" imgW="355446" imgH="228501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6" y="5157789"/>
                        <a:ext cx="7096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5" name="Object 41"/>
          <p:cNvGraphicFramePr>
            <a:graphicFrameLocks/>
          </p:cNvGraphicFramePr>
          <p:nvPr/>
        </p:nvGraphicFramePr>
        <p:xfrm>
          <a:off x="6226176" y="5141913"/>
          <a:ext cx="7350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11" imgW="368300" imgH="228600" progId="">
                  <p:embed/>
                </p:oleObj>
              </mc:Choice>
              <mc:Fallback>
                <p:oleObj name="Equation" r:id="rId11" imgW="368300" imgH="22860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6" y="5141913"/>
                        <a:ext cx="7350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6" name="Object 42"/>
          <p:cNvGraphicFramePr>
            <a:graphicFrameLocks/>
          </p:cNvGraphicFramePr>
          <p:nvPr/>
        </p:nvGraphicFramePr>
        <p:xfrm>
          <a:off x="7077076" y="5126039"/>
          <a:ext cx="7604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Equation" r:id="rId13" imgW="381000" imgH="228600" progId="">
                  <p:embed/>
                </p:oleObj>
              </mc:Choice>
              <mc:Fallback>
                <p:oleObj name="Equation" r:id="rId13" imgW="381000" imgH="228600" progId="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6" y="5126039"/>
                        <a:ext cx="7604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7" name="Object 43"/>
          <p:cNvGraphicFramePr>
            <a:graphicFrameLocks/>
          </p:cNvGraphicFramePr>
          <p:nvPr/>
        </p:nvGraphicFramePr>
        <p:xfrm>
          <a:off x="5351463" y="6340476"/>
          <a:ext cx="7350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1" name="Equation" r:id="rId15" imgW="368300" imgH="228600" progId="">
                  <p:embed/>
                </p:oleObj>
              </mc:Choice>
              <mc:Fallback>
                <p:oleObj name="Equation" r:id="rId15" imgW="368300" imgH="228600" progId="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6340476"/>
                        <a:ext cx="7350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8" name="Object 44"/>
          <p:cNvGraphicFramePr>
            <a:graphicFrameLocks/>
          </p:cNvGraphicFramePr>
          <p:nvPr/>
        </p:nvGraphicFramePr>
        <p:xfrm>
          <a:off x="6249989" y="6324600"/>
          <a:ext cx="7604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Equation" r:id="rId17" imgW="381000" imgH="228600" progId="">
                  <p:embed/>
                </p:oleObj>
              </mc:Choice>
              <mc:Fallback>
                <p:oleObj name="Equation" r:id="rId17" imgW="381000" imgH="228600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9" y="6324600"/>
                        <a:ext cx="7604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9" name="Object 45"/>
          <p:cNvGraphicFramePr>
            <a:graphicFrameLocks/>
          </p:cNvGraphicFramePr>
          <p:nvPr/>
        </p:nvGraphicFramePr>
        <p:xfrm>
          <a:off x="7100889" y="6308726"/>
          <a:ext cx="7858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3" name="Equation" r:id="rId19" imgW="393529" imgH="228501" progId="">
                  <p:embed/>
                </p:oleObj>
              </mc:Choice>
              <mc:Fallback>
                <p:oleObj name="Equation" r:id="rId19" imgW="393529" imgH="228501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9" y="6308726"/>
                        <a:ext cx="7858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8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95400" y="381001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smtClean="0">
                <a:solidFill>
                  <a:srgbClr val="40458C"/>
                </a:solidFill>
                <a:latin typeface="Arial" charset="0"/>
              </a:rPr>
              <a:t>Crisp Relations</a:t>
            </a:r>
            <a:endParaRPr lang="en-GB" sz="2800" b="1" u="sng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19200" y="1066801"/>
            <a:ext cx="7162800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Example: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If X = {1,2,3}</a:t>
            </a:r>
          </a:p>
          <a:p>
            <a:pPr algn="just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   Y = {</a:t>
            </a:r>
            <a:r>
              <a:rPr lang="en-US" dirty="0" err="1" smtClean="0">
                <a:solidFill>
                  <a:srgbClr val="40458C"/>
                </a:solidFill>
                <a:latin typeface="Arial" charset="0"/>
              </a:rPr>
              <a:t>a,b,c</a:t>
            </a: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}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R = { (1 a),(1 c),(2 a),(2 b),(3 b),(3 c) }</a:t>
            </a:r>
          </a:p>
          <a:p>
            <a:pPr algn="just" eaLnBrk="1" fontAlgn="base" hangingPunct="1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40458C"/>
              </a:solidFill>
              <a:latin typeface="Arial" charset="0"/>
            </a:endParaRP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	      a  b  c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	1    1  0  1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R = 	2    1  1  0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	3    0  1  1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58C"/>
                </a:solidFill>
                <a:latin typeface="Arial" charset="0"/>
              </a:rPr>
              <a:t>Using a diagram to represent the relation</a:t>
            </a:r>
            <a:endParaRPr lang="en-GB" dirty="0" smtClean="0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953000" y="3581400"/>
            <a:ext cx="1143000" cy="10668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40458C"/>
              </a:solidFill>
            </a:endParaRPr>
          </a:p>
        </p:txBody>
      </p:sp>
      <p:pic>
        <p:nvPicPr>
          <p:cNvPr id="30725" name="Picture 5" descr="pg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334000"/>
            <a:ext cx="22145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/>
              <a:t>The Real-Life Relation</a:t>
            </a:r>
          </a:p>
        </p:txBody>
      </p:sp>
      <p:sp>
        <p:nvSpPr>
          <p:cNvPr id="73771" name="Rectangle 43"/>
          <p:cNvSpPr>
            <a:spLocks noGrp="1" noChangeArrowheads="1"/>
          </p:cNvSpPr>
          <p:nvPr>
            <p:ph idx="1"/>
          </p:nvPr>
        </p:nvSpPr>
        <p:spPr>
          <a:xfrm>
            <a:off x="762001" y="1752600"/>
            <a:ext cx="7693025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altLang="zh-TW" dirty="0">
                <a:latin typeface="Comic Sans MS" pitchFamily="66" charset="0"/>
              </a:rPr>
              <a:t> is close to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zh-TW" dirty="0">
                <a:latin typeface="Comic Sans MS" pitchFamily="66" charset="0"/>
              </a:rPr>
              <a:t> </a:t>
            </a:r>
            <a:endParaRPr lang="en-US" altLang="zh-TW" dirty="0">
              <a:latin typeface="Comic Sans MS" pitchFamily="66" charset="0"/>
              <a:sym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TW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altLang="zh-TW" dirty="0" smtClean="0">
                <a:latin typeface="Comic Sans MS" pitchFamily="66" charset="0"/>
              </a:rPr>
              <a:t> </a:t>
            </a:r>
            <a:r>
              <a:rPr lang="en-US" altLang="zh-TW" dirty="0">
                <a:latin typeface="Comic Sans MS" pitchFamily="66" charset="0"/>
              </a:rPr>
              <a:t>and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zh-TW" dirty="0">
                <a:latin typeface="Comic Sans MS" pitchFamily="66" charset="0"/>
              </a:rPr>
              <a:t> are numbers</a:t>
            </a:r>
          </a:p>
          <a:p>
            <a:pPr>
              <a:buFont typeface="Wingdings" pitchFamily="2" charset="2"/>
              <a:buChar char="§"/>
            </a:pPr>
            <a:r>
              <a:rPr lang="en-US" altLang="zh-TW" i="1" dirty="0">
                <a:latin typeface="Times New Roman" pitchFamily="18" charset="0"/>
              </a:rPr>
              <a:t>x</a:t>
            </a:r>
            <a:r>
              <a:rPr lang="en-US" altLang="zh-TW" dirty="0">
                <a:latin typeface="Comic Sans MS" pitchFamily="66" charset="0"/>
              </a:rPr>
              <a:t> depends on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y</a:t>
            </a:r>
            <a:endParaRPr lang="en-US" altLang="zh-TW" dirty="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zh-TW" i="1" dirty="0">
                <a:latin typeface="Times New Roman" pitchFamily="18" charset="0"/>
              </a:rPr>
              <a:t>x</a:t>
            </a:r>
            <a:r>
              <a:rPr lang="en-US" altLang="zh-TW" dirty="0">
                <a:latin typeface="Comic Sans MS" pitchFamily="66" charset="0"/>
              </a:rPr>
              <a:t> and </a:t>
            </a:r>
            <a:r>
              <a:rPr lang="en-US" altLang="zh-TW" i="1" dirty="0">
                <a:latin typeface="Times New Roman" pitchFamily="18" charset="0"/>
              </a:rPr>
              <a:t>y</a:t>
            </a:r>
            <a:r>
              <a:rPr lang="en-US" altLang="zh-TW" dirty="0">
                <a:latin typeface="Comic Sans MS" pitchFamily="66" charset="0"/>
              </a:rPr>
              <a:t> are events</a:t>
            </a:r>
          </a:p>
          <a:p>
            <a:pPr>
              <a:buFont typeface="Wingdings" pitchFamily="2" charset="2"/>
              <a:buChar char="§"/>
            </a:pP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altLang="zh-TW" dirty="0">
                <a:latin typeface="Comic Sans MS" pitchFamily="66" charset="0"/>
              </a:rPr>
              <a:t> and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zh-TW" dirty="0">
                <a:latin typeface="Comic Sans MS" pitchFamily="66" charset="0"/>
              </a:rPr>
              <a:t> look alike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zh-TW" i="1" dirty="0">
                <a:latin typeface="Times New Roman" pitchFamily="18" charset="0"/>
              </a:rPr>
              <a:t>x</a:t>
            </a:r>
            <a:r>
              <a:rPr lang="en-US" altLang="zh-TW" dirty="0">
                <a:latin typeface="Comic Sans MS" pitchFamily="66" charset="0"/>
              </a:rPr>
              <a:t> and </a:t>
            </a:r>
            <a:r>
              <a:rPr lang="en-US" altLang="zh-TW" i="1" dirty="0">
                <a:latin typeface="Times New Roman" pitchFamily="18" charset="0"/>
              </a:rPr>
              <a:t>y</a:t>
            </a:r>
            <a:r>
              <a:rPr lang="en-US" altLang="zh-TW" dirty="0">
                <a:latin typeface="Comic Sans MS" pitchFamily="66" charset="0"/>
              </a:rPr>
              <a:t> are persons or objects</a:t>
            </a:r>
          </a:p>
          <a:p>
            <a:pPr>
              <a:buFont typeface="Wingdings" pitchFamily="2" charset="2"/>
              <a:buChar char="§"/>
            </a:pPr>
            <a:r>
              <a:rPr lang="en-US" altLang="zh-TW" dirty="0">
                <a:latin typeface="Comic Sans MS" pitchFamily="66" charset="0"/>
              </a:rPr>
              <a:t>If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altLang="zh-TW" dirty="0">
                <a:latin typeface="Comic Sans MS" pitchFamily="66" charset="0"/>
              </a:rPr>
              <a:t> is large, then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zh-TW" dirty="0">
                <a:latin typeface="Comic Sans MS" pitchFamily="66" charset="0"/>
              </a:rPr>
              <a:t> is small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altLang="zh-TW" dirty="0">
                <a:latin typeface="Comic Sans MS" pitchFamily="66" charset="0"/>
              </a:rPr>
              <a:t> is an observed reading and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zh-TW" dirty="0">
                <a:latin typeface="Comic Sans MS" pitchFamily="66" charset="0"/>
              </a:rPr>
              <a:t> is a corresponding action</a:t>
            </a:r>
          </a:p>
        </p:txBody>
      </p:sp>
    </p:spTree>
    <p:extLst>
      <p:ext uri="{BB962C8B-B14F-4D97-AF65-F5344CB8AC3E}">
        <p14:creationId xmlns:p14="http://schemas.microsoft.com/office/powerpoint/2010/main" val="22987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3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3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3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3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73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3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3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Fuzzy Relations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848600" cy="4411662"/>
          </a:xfrm>
        </p:spPr>
        <p:txBody>
          <a:bodyPr/>
          <a:lstStyle/>
          <a:p>
            <a:r>
              <a:rPr lang="en-US" altLang="zh-CN" sz="2600" dirty="0"/>
              <a:t>Triples showing connection between two sets:</a:t>
            </a:r>
          </a:p>
          <a:p>
            <a:pPr>
              <a:buFont typeface="Wingdings" pitchFamily="2" charset="2"/>
              <a:buNone/>
            </a:pPr>
            <a:r>
              <a:rPr lang="en-US" altLang="zh-CN" sz="2600" dirty="0"/>
              <a:t>                 (</a:t>
            </a:r>
            <a:r>
              <a:rPr lang="en-US" altLang="zh-CN" sz="2600" dirty="0" err="1"/>
              <a:t>a,b</a:t>
            </a:r>
            <a:r>
              <a:rPr lang="en-US" altLang="zh-CN" sz="2600" dirty="0"/>
              <a:t>,#):  a is related to b with degree #</a:t>
            </a:r>
          </a:p>
          <a:p>
            <a:pPr>
              <a:buFont typeface="Wingdings" pitchFamily="2" charset="2"/>
              <a:buNone/>
            </a:pPr>
            <a:endParaRPr lang="en-US" altLang="zh-CN" sz="2600" dirty="0"/>
          </a:p>
          <a:p>
            <a:pPr>
              <a:buFont typeface="Wingdings" pitchFamily="2" charset="2"/>
              <a:buNone/>
            </a:pPr>
            <a:endParaRPr lang="en-US" altLang="zh-CN" sz="2600" dirty="0"/>
          </a:p>
          <a:p>
            <a:r>
              <a:rPr lang="en-US" altLang="zh-CN" sz="2600" dirty="0"/>
              <a:t>Fuzzy relations are set themselves</a:t>
            </a:r>
          </a:p>
          <a:p>
            <a:pPr>
              <a:buFont typeface="Wingdings" pitchFamily="2" charset="2"/>
              <a:buNone/>
            </a:pPr>
            <a:r>
              <a:rPr lang="en-US" altLang="zh-CN" sz="2600" dirty="0"/>
              <a:t>         </a:t>
            </a:r>
          </a:p>
          <a:p>
            <a:r>
              <a:rPr lang="en-US" altLang="zh-CN" sz="2600" dirty="0"/>
              <a:t>Fuzzy relations can be expressed as matrices</a:t>
            </a:r>
          </a:p>
        </p:txBody>
      </p:sp>
    </p:spTree>
    <p:extLst>
      <p:ext uri="{BB962C8B-B14F-4D97-AF65-F5344CB8AC3E}">
        <p14:creationId xmlns:p14="http://schemas.microsoft.com/office/powerpoint/2010/main" val="19872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Disadvantages of Fuzzy Logic Systems</a:t>
            </a:r>
            <a:r>
              <a:rPr lang="en-IN" dirty="0" smtClean="0"/>
              <a:t> 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Many researchers proposed different ways to solve a given problem through fuzzy logic which leads to ambiguity. There is no systematic approach to solve a given problem through fuzzy logic.</a:t>
            </a:r>
          </a:p>
          <a:p>
            <a:pPr algn="just"/>
            <a:r>
              <a:rPr lang="en-IN" dirty="0" smtClean="0"/>
              <a:t>Proof of its characteristics is difficult or impossible in most cases because every time we do not get a mathematical description of our approach.</a:t>
            </a:r>
          </a:p>
          <a:p>
            <a:pPr algn="just"/>
            <a:r>
              <a:rPr lang="en-IN" dirty="0" smtClean="0"/>
              <a:t>As fuzzy logic works on precise as well as imprecise data so most of the time accuracy is compromised.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Fuzzy Relations Matrices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4"/>
            <a:ext cx="8001000" cy="871537"/>
          </a:xfrm>
        </p:spPr>
        <p:txBody>
          <a:bodyPr/>
          <a:lstStyle/>
          <a:p>
            <a:r>
              <a:rPr lang="en-US" altLang="zh-CN" sz="2600" dirty="0"/>
              <a:t>Example: Color-Ripeness relation for tomatoes</a:t>
            </a:r>
          </a:p>
          <a:p>
            <a:endParaRPr lang="en-US" altLang="zh-CN" sz="2600" dirty="0"/>
          </a:p>
        </p:txBody>
      </p:sp>
      <p:graphicFrame>
        <p:nvGraphicFramePr>
          <p:cNvPr id="368677" name="Group 37"/>
          <p:cNvGraphicFramePr>
            <a:graphicFrameLocks noGrp="1"/>
          </p:cNvGraphicFramePr>
          <p:nvPr>
            <p:ph sz="half" idx="2"/>
          </p:nvPr>
        </p:nvGraphicFramePr>
        <p:xfrm>
          <a:off x="762000" y="2667001"/>
          <a:ext cx="7391404" cy="3339465"/>
        </p:xfrm>
        <a:graphic>
          <a:graphicData uri="http://schemas.openxmlformats.org/drawingml/2006/table">
            <a:tbl>
              <a:tblPr/>
              <a:tblGrid>
                <a:gridCol w="184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</a:t>
                      </a:r>
                      <a:r>
                        <a:rPr kumimoji="0" lang="en-US" altLang="zh-CN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(x,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unripe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semi ripe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ripe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green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yellow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3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-Bold"/>
              </a:rPr>
              <a:t>Composition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807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Let R be a relation that relates, or maps, elements from universe X to universe Y, </a:t>
            </a:r>
            <a:r>
              <a:rPr lang="en-US" sz="2400" dirty="0" smtClean="0">
                <a:latin typeface="Times-Roman"/>
              </a:rPr>
              <a:t>and let </a:t>
            </a:r>
            <a:r>
              <a:rPr lang="en-US" sz="2400" dirty="0">
                <a:latin typeface="Times-Roman"/>
              </a:rPr>
              <a:t>S be a relation that relates, or maps, elements from universe Y to universe Z</a:t>
            </a:r>
            <a:r>
              <a:rPr lang="en-US" sz="2400" dirty="0" smtClean="0">
                <a:latin typeface="Times-Roman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Times-Roman"/>
            </a:endParaRPr>
          </a:p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A useful question we seek to answer is whether we can find a relation, T, </a:t>
            </a:r>
            <a:r>
              <a:rPr lang="en-US" sz="2400" dirty="0" smtClean="0">
                <a:latin typeface="Times-Roman"/>
              </a:rPr>
              <a:t>that relates </a:t>
            </a:r>
            <a:r>
              <a:rPr lang="en-US" sz="2400" dirty="0">
                <a:latin typeface="Times-Roman"/>
              </a:rPr>
              <a:t>the same elements in universe X that R contains to the same elements in </a:t>
            </a:r>
            <a:r>
              <a:rPr lang="en-US" sz="2400" dirty="0" smtClean="0">
                <a:latin typeface="Times-Roman"/>
              </a:rPr>
              <a:t>universe Z </a:t>
            </a:r>
            <a:r>
              <a:rPr lang="en-US" sz="2400" dirty="0">
                <a:latin typeface="Times-Roman"/>
              </a:rPr>
              <a:t>that S contains. It turns out that we can find such a relation using an operation known </a:t>
            </a:r>
            <a:r>
              <a:rPr lang="en-US" sz="2400" dirty="0" smtClean="0">
                <a:latin typeface="Times-Roman"/>
              </a:rPr>
              <a:t>as </a:t>
            </a:r>
            <a:r>
              <a:rPr lang="en-US" sz="2400" i="1" dirty="0" smtClean="0">
                <a:latin typeface="Times-Italic"/>
              </a:rPr>
              <a:t>composition</a:t>
            </a:r>
            <a:r>
              <a:rPr lang="en-US" sz="2400" dirty="0">
                <a:latin typeface="Times-Roman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79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Times-Bold"/>
              </a:rPr>
              <a:t>Composition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7924800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latin typeface="Times-Roman"/>
              </a:rPr>
              <a:t>There are two common forms of the composition operation: </a:t>
            </a:r>
            <a:endParaRPr lang="en-US" sz="2800" dirty="0" smtClean="0">
              <a:latin typeface="Times-Roman"/>
            </a:endParaRP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C00000"/>
                </a:solidFill>
                <a:latin typeface="Times-Italic"/>
              </a:rPr>
              <a:t>max–min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composition </a:t>
            </a:r>
            <a:endParaRPr lang="en-US" i="1" dirty="0" smtClean="0">
              <a:solidFill>
                <a:srgbClr val="C00000"/>
              </a:solidFill>
              <a:latin typeface="Times-Italic"/>
            </a:endParaRPr>
          </a:p>
          <a:p>
            <a:pPr marL="0" indent="0" algn="just">
              <a:buNone/>
            </a:pPr>
            <a:endParaRPr lang="en-US" i="1" dirty="0" smtClean="0">
              <a:solidFill>
                <a:srgbClr val="C00000"/>
              </a:solidFill>
              <a:latin typeface="Times-Italic"/>
            </a:endParaRPr>
          </a:p>
          <a:p>
            <a:pPr marL="0" indent="0" algn="just">
              <a:buNone/>
            </a:pPr>
            <a:endParaRPr lang="en-US" i="1" dirty="0">
              <a:solidFill>
                <a:srgbClr val="C00000"/>
              </a:solidFill>
              <a:latin typeface="Times-Italic"/>
            </a:endParaRP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C00000"/>
                </a:solidFill>
                <a:latin typeface="Times-Italic"/>
              </a:rPr>
              <a:t>max–product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composition</a:t>
            </a:r>
            <a:r>
              <a:rPr lang="en-US" dirty="0" smtClean="0">
                <a:latin typeface="Times-Roman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5410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5410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6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55" name="AutoShape 71"/>
          <p:cNvSpPr>
            <a:spLocks/>
          </p:cNvSpPr>
          <p:nvPr/>
        </p:nvSpPr>
        <p:spPr bwMode="auto">
          <a:xfrm rot="5400000">
            <a:off x="4752182" y="3609182"/>
            <a:ext cx="144463" cy="647700"/>
          </a:xfrm>
          <a:prstGeom prst="righ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2000" smtClean="0">
              <a:solidFill>
                <a:srgbClr val="003366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2000" smtClean="0">
              <a:solidFill>
                <a:srgbClr val="003366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  A fuzzy relation defined on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an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603931" y="381000"/>
            <a:ext cx="7924800" cy="838200"/>
          </a:xfrm>
        </p:spPr>
        <p:txBody>
          <a:bodyPr/>
          <a:lstStyle/>
          <a:p>
            <a:r>
              <a:rPr lang="en-US" altLang="zh-TW" sz="4800" dirty="0"/>
              <a:t>Max-Min Composition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971547" y="2278063"/>
            <a:ext cx="539750" cy="1797050"/>
            <a:chOff x="612" y="1435"/>
            <a:chExt cx="340" cy="1132"/>
          </a:xfrm>
        </p:grpSpPr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612" y="1682"/>
              <a:ext cx="340" cy="88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657" y="1435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3200" name="Oval 16"/>
            <p:cNvSpPr>
              <a:spLocks noChangeArrowheads="1"/>
            </p:cNvSpPr>
            <p:nvPr/>
          </p:nvSpPr>
          <p:spPr bwMode="auto">
            <a:xfrm>
              <a:off x="749" y="1818"/>
              <a:ext cx="67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749" y="1988"/>
              <a:ext cx="67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749" y="2157"/>
              <a:ext cx="67" cy="6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03" name="Oval 19"/>
            <p:cNvSpPr>
              <a:spLocks noChangeArrowheads="1"/>
            </p:cNvSpPr>
            <p:nvPr/>
          </p:nvSpPr>
          <p:spPr bwMode="auto">
            <a:xfrm>
              <a:off x="749" y="2327"/>
              <a:ext cx="67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268537" y="2278064"/>
            <a:ext cx="539750" cy="1798637"/>
            <a:chOff x="1429" y="1435"/>
            <a:chExt cx="340" cy="1133"/>
          </a:xfrm>
        </p:grpSpPr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1429" y="1682"/>
              <a:ext cx="340" cy="88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198" name="Text Box 14"/>
            <p:cNvSpPr txBox="1">
              <a:spLocks noChangeArrowheads="1"/>
            </p:cNvSpPr>
            <p:nvPr/>
          </p:nvSpPr>
          <p:spPr bwMode="auto">
            <a:xfrm>
              <a:off x="1485" y="1435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3204" name="Oval 20"/>
            <p:cNvSpPr>
              <a:spLocks noChangeArrowheads="1"/>
            </p:cNvSpPr>
            <p:nvPr/>
          </p:nvSpPr>
          <p:spPr bwMode="auto">
            <a:xfrm>
              <a:off x="1576" y="1887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1576" y="2091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06" name="Oval 22"/>
            <p:cNvSpPr>
              <a:spLocks noChangeArrowheads="1"/>
            </p:cNvSpPr>
            <p:nvPr/>
          </p:nvSpPr>
          <p:spPr bwMode="auto">
            <a:xfrm>
              <a:off x="1576" y="2295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635373" y="2278063"/>
            <a:ext cx="539750" cy="1797050"/>
            <a:chOff x="2290" y="1435"/>
            <a:chExt cx="340" cy="1132"/>
          </a:xfrm>
        </p:grpSpPr>
        <p:sp>
          <p:nvSpPr>
            <p:cNvPr id="93196" name="Oval 12"/>
            <p:cNvSpPr>
              <a:spLocks noChangeArrowheads="1"/>
            </p:cNvSpPr>
            <p:nvPr/>
          </p:nvSpPr>
          <p:spPr bwMode="auto">
            <a:xfrm>
              <a:off x="2290" y="1682"/>
              <a:ext cx="340" cy="88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199" name="Text Box 15"/>
            <p:cNvSpPr txBox="1">
              <a:spLocks noChangeArrowheads="1"/>
            </p:cNvSpPr>
            <p:nvPr/>
          </p:nvSpPr>
          <p:spPr bwMode="auto">
            <a:xfrm>
              <a:off x="2359" y="1435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00FF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auto">
            <a:xfrm>
              <a:off x="2427" y="1750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18" name="Oval 34"/>
            <p:cNvSpPr>
              <a:spLocks noChangeArrowheads="1"/>
            </p:cNvSpPr>
            <p:nvPr/>
          </p:nvSpPr>
          <p:spPr bwMode="auto">
            <a:xfrm>
              <a:off x="2427" y="1886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19" name="Oval 35"/>
            <p:cNvSpPr>
              <a:spLocks noChangeArrowheads="1"/>
            </p:cNvSpPr>
            <p:nvPr/>
          </p:nvSpPr>
          <p:spPr bwMode="auto">
            <a:xfrm>
              <a:off x="2427" y="2021"/>
              <a:ext cx="68" cy="6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2427" y="2157"/>
              <a:ext cx="68" cy="6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21" name="Oval 37"/>
            <p:cNvSpPr>
              <a:spLocks noChangeArrowheads="1"/>
            </p:cNvSpPr>
            <p:nvPr/>
          </p:nvSpPr>
          <p:spPr bwMode="auto">
            <a:xfrm>
              <a:off x="2427" y="2293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auto">
            <a:xfrm>
              <a:off x="2427" y="2429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295402" y="2940050"/>
            <a:ext cx="1222375" cy="808038"/>
            <a:chOff x="816" y="1852"/>
            <a:chExt cx="770" cy="509"/>
          </a:xfrm>
        </p:grpSpPr>
        <p:cxnSp>
          <p:nvCxnSpPr>
            <p:cNvPr id="93223" name="AutoShape 39"/>
            <p:cNvCxnSpPr>
              <a:cxnSpLocks noChangeShapeType="1"/>
              <a:stCxn id="93200" idx="6"/>
              <a:endCxn id="93205" idx="2"/>
            </p:cNvCxnSpPr>
            <p:nvPr/>
          </p:nvCxnSpPr>
          <p:spPr bwMode="auto">
            <a:xfrm>
              <a:off x="816" y="1852"/>
              <a:ext cx="760" cy="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24" name="AutoShape 40"/>
            <p:cNvCxnSpPr>
              <a:cxnSpLocks noChangeShapeType="1"/>
              <a:stCxn id="93202" idx="6"/>
              <a:endCxn id="93204" idx="3"/>
            </p:cNvCxnSpPr>
            <p:nvPr/>
          </p:nvCxnSpPr>
          <p:spPr bwMode="auto">
            <a:xfrm flipV="1">
              <a:off x="816" y="1945"/>
              <a:ext cx="770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25" name="AutoShape 41"/>
            <p:cNvCxnSpPr>
              <a:cxnSpLocks noChangeShapeType="1"/>
              <a:stCxn id="93203" idx="6"/>
              <a:endCxn id="93206" idx="2"/>
            </p:cNvCxnSpPr>
            <p:nvPr/>
          </p:nvCxnSpPr>
          <p:spPr bwMode="auto">
            <a:xfrm flipV="1">
              <a:off x="816" y="2329"/>
              <a:ext cx="760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593975" y="2832101"/>
            <a:ext cx="1258888" cy="1077913"/>
            <a:chOff x="1634" y="1784"/>
            <a:chExt cx="793" cy="679"/>
          </a:xfrm>
        </p:grpSpPr>
        <p:cxnSp>
          <p:nvCxnSpPr>
            <p:cNvPr id="93226" name="AutoShape 42"/>
            <p:cNvCxnSpPr>
              <a:cxnSpLocks noChangeShapeType="1"/>
              <a:stCxn id="93204" idx="6"/>
              <a:endCxn id="93207" idx="2"/>
            </p:cNvCxnSpPr>
            <p:nvPr/>
          </p:nvCxnSpPr>
          <p:spPr bwMode="auto">
            <a:xfrm flipV="1">
              <a:off x="1644" y="1784"/>
              <a:ext cx="783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27" name="AutoShape 43"/>
            <p:cNvCxnSpPr>
              <a:cxnSpLocks noChangeShapeType="1"/>
              <a:stCxn id="93204" idx="6"/>
              <a:endCxn id="93219" idx="2"/>
            </p:cNvCxnSpPr>
            <p:nvPr/>
          </p:nvCxnSpPr>
          <p:spPr bwMode="auto">
            <a:xfrm>
              <a:off x="1644" y="1921"/>
              <a:ext cx="783" cy="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28" name="AutoShape 44"/>
            <p:cNvCxnSpPr>
              <a:cxnSpLocks noChangeShapeType="1"/>
              <a:stCxn id="93205" idx="5"/>
              <a:endCxn id="93222" idx="2"/>
            </p:cNvCxnSpPr>
            <p:nvPr/>
          </p:nvCxnSpPr>
          <p:spPr bwMode="auto">
            <a:xfrm>
              <a:off x="1634" y="2149"/>
              <a:ext cx="793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29" name="AutoShape 45"/>
            <p:cNvCxnSpPr>
              <a:cxnSpLocks noChangeShapeType="1"/>
              <a:stCxn id="93206" idx="6"/>
              <a:endCxn id="93220" idx="2"/>
            </p:cNvCxnSpPr>
            <p:nvPr/>
          </p:nvCxnSpPr>
          <p:spPr bwMode="auto">
            <a:xfrm flipV="1">
              <a:off x="1644" y="2192"/>
              <a:ext cx="783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238" name="Text Box 54"/>
          <p:cNvSpPr txBox="1">
            <a:spLocks noChangeArrowheads="1"/>
          </p:cNvSpPr>
          <p:nvPr/>
        </p:nvSpPr>
        <p:spPr bwMode="auto">
          <a:xfrm>
            <a:off x="4427539" y="2492375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: fuzzy relation defined on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and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3239" name="Text Box 55"/>
          <p:cNvSpPr txBox="1">
            <a:spLocks noChangeArrowheads="1"/>
          </p:cNvSpPr>
          <p:nvPr/>
        </p:nvSpPr>
        <p:spPr bwMode="auto">
          <a:xfrm>
            <a:off x="4448177" y="3044825"/>
            <a:ext cx="4556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i="1" dirty="0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kumimoji="1" lang="en-US" altLang="zh-TW" sz="2000" dirty="0" smtClean="0">
                <a:solidFill>
                  <a:srgbClr val="003366"/>
                </a:solidFill>
                <a:latin typeface="Comic Sans MS" pitchFamily="66" charset="0"/>
              </a:rPr>
              <a:t>: fuzzy relation defined on </a:t>
            </a:r>
            <a:r>
              <a:rPr kumimoji="1" lang="en-US" altLang="zh-TW" sz="2000" i="1" dirty="0" smtClean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kumimoji="1" lang="en-US" altLang="zh-TW" sz="2000" dirty="0" smtClean="0">
                <a:solidFill>
                  <a:srgbClr val="003366"/>
                </a:solidFill>
                <a:latin typeface="Comic Sans MS" pitchFamily="66" charset="0"/>
              </a:rPr>
              <a:t> and </a:t>
            </a:r>
            <a:r>
              <a:rPr kumimoji="1" lang="en-US" altLang="zh-TW" sz="2000" i="1" dirty="0" smtClean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kumimoji="1" lang="en-US" altLang="zh-TW" sz="2000" dirty="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3240" name="Text Box 56"/>
          <p:cNvSpPr txBox="1">
            <a:spLocks noChangeArrowheads="1"/>
          </p:cNvSpPr>
          <p:nvPr/>
        </p:nvSpPr>
        <p:spPr bwMode="auto">
          <a:xfrm>
            <a:off x="4448177" y="3536950"/>
            <a:ext cx="4222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i="1" dirty="0" smtClean="0">
                <a:solidFill>
                  <a:srgbClr val="0000FF"/>
                </a:solidFill>
                <a:latin typeface="Times New Roman" pitchFamily="18" charset="0"/>
              </a:rPr>
              <a:t>R </a:t>
            </a:r>
            <a:r>
              <a:rPr kumimoji="1" lang="zh-TW" altLang="en-US" sz="20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。</a:t>
            </a:r>
            <a:r>
              <a:rPr kumimoji="1" lang="en-US" altLang="zh-TW" sz="2000" i="1" dirty="0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kumimoji="1" lang="en-US" altLang="zh-TW" sz="2000" dirty="0" smtClean="0">
                <a:solidFill>
                  <a:srgbClr val="003366"/>
                </a:solidFill>
                <a:latin typeface="Comic Sans MS" pitchFamily="66" charset="0"/>
              </a:rPr>
              <a:t>: the composition of </a:t>
            </a:r>
            <a:r>
              <a:rPr kumimoji="1" lang="en-US" altLang="zh-TW" sz="2000" i="1" dirty="0" smtClean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kumimoji="1" lang="en-US" altLang="zh-TW" sz="2000" dirty="0" smtClean="0">
                <a:solidFill>
                  <a:srgbClr val="003366"/>
                </a:solidFill>
                <a:latin typeface="Comic Sans MS" pitchFamily="66" charset="0"/>
              </a:rPr>
              <a:t> and </a:t>
            </a:r>
            <a:r>
              <a:rPr kumimoji="1" lang="en-US" altLang="zh-TW" sz="2000" i="1" dirty="0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kumimoji="1" lang="en-US" altLang="zh-TW" sz="2000" dirty="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graphicFrame>
        <p:nvGraphicFramePr>
          <p:cNvPr id="93254" name="Object 70"/>
          <p:cNvGraphicFramePr>
            <a:graphicFrameLocks noChangeAspect="1"/>
          </p:cNvGraphicFramePr>
          <p:nvPr/>
        </p:nvGraphicFramePr>
        <p:xfrm>
          <a:off x="1023940" y="4868864"/>
          <a:ext cx="73993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Equation" r:id="rId3" imgW="2540000" imgH="254000" progId="">
                  <p:embed/>
                </p:oleObj>
              </mc:Choice>
              <mc:Fallback>
                <p:oleObj name="Equation" r:id="rId3" imgW="2540000" imgH="254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40" y="4868864"/>
                        <a:ext cx="739933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58" name="Object 74"/>
          <p:cNvGraphicFramePr>
            <a:graphicFrameLocks noChangeAspect="1"/>
          </p:cNvGraphicFramePr>
          <p:nvPr/>
        </p:nvGraphicFramePr>
        <p:xfrm>
          <a:off x="2771775" y="5805489"/>
          <a:ext cx="4660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Equation" r:id="rId5" imgW="1600200" imgH="254000" progId="">
                  <p:embed/>
                </p:oleObj>
              </mc:Choice>
              <mc:Fallback>
                <p:oleObj name="Equation" r:id="rId5" imgW="1600200" imgH="254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05489"/>
                        <a:ext cx="46609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3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9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55" grpId="0" animBg="1"/>
      <p:bldP spid="93238" grpId="0"/>
      <p:bldP spid="93239" grpId="0"/>
      <p:bldP spid="9324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650039" y="2719389"/>
            <a:ext cx="430212" cy="1511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1260475" y="2755901"/>
            <a:ext cx="2159000" cy="3603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97283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Example</a:t>
            </a:r>
          </a:p>
        </p:txBody>
      </p:sp>
      <p:graphicFrame>
        <p:nvGraphicFramePr>
          <p:cNvPr id="97320" name="Object 40"/>
          <p:cNvGraphicFramePr>
            <a:graphicFrameLocks noGrp="1" noChangeAspect="1"/>
          </p:cNvGraphicFramePr>
          <p:nvPr>
            <p:ph idx="1"/>
          </p:nvPr>
        </p:nvGraphicFramePr>
        <p:xfrm>
          <a:off x="900113" y="2397125"/>
          <a:ext cx="25463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Equation" r:id="rId3" imgW="1473200" imgH="889000" progId="">
                  <p:embed/>
                </p:oleObj>
              </mc:Choice>
              <mc:Fallback>
                <p:oleObj name="Equation" r:id="rId3" imgW="1473200" imgH="889000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97125"/>
                        <a:ext cx="254635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2" name="Object 42"/>
          <p:cNvGraphicFramePr>
            <a:graphicFrameLocks noChangeAspect="1"/>
          </p:cNvGraphicFramePr>
          <p:nvPr/>
        </p:nvGraphicFramePr>
        <p:xfrm>
          <a:off x="6289676" y="2349500"/>
          <a:ext cx="19542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Equation" r:id="rId5" imgW="1130300" imgH="1117600" progId="">
                  <p:embed/>
                </p:oleObj>
              </mc:Choice>
              <mc:Fallback>
                <p:oleObj name="Equation" r:id="rId5" imgW="1130300" imgH="1117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6" y="2349500"/>
                        <a:ext cx="1954213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90006"/>
              </p:ext>
            </p:extLst>
          </p:nvPr>
        </p:nvGraphicFramePr>
        <p:xfrm>
          <a:off x="3419475" y="5037138"/>
          <a:ext cx="2303463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Equation" r:id="rId7" imgW="1333500" imgH="889000" progId="">
                  <p:embed/>
                </p:oleObj>
              </mc:Choice>
              <mc:Fallback>
                <p:oleObj name="Equation" r:id="rId7" imgW="1333500" imgH="889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037138"/>
                        <a:ext cx="2303463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7" name="Object 47"/>
          <p:cNvGraphicFramePr>
            <a:graphicFrameLocks noChangeAspect="1"/>
          </p:cNvGraphicFramePr>
          <p:nvPr/>
        </p:nvGraphicFramePr>
        <p:xfrm>
          <a:off x="3851277" y="3716338"/>
          <a:ext cx="20859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Equation" r:id="rId9" imgW="1205977" imgH="215806" progId="">
                  <p:embed/>
                </p:oleObj>
              </mc:Choice>
              <mc:Fallback>
                <p:oleObj name="Equation" r:id="rId9" imgW="1205977" imgH="21580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7" y="3716338"/>
                        <a:ext cx="2085975" cy="3730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8" name="Object 48"/>
          <p:cNvGraphicFramePr>
            <a:graphicFrameLocks noChangeAspect="1"/>
          </p:cNvGraphicFramePr>
          <p:nvPr/>
        </p:nvGraphicFramePr>
        <p:xfrm>
          <a:off x="3810001" y="4076701"/>
          <a:ext cx="21304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Equation" r:id="rId11" imgW="1231366" imgH="215806" progId="">
                  <p:embed/>
                </p:oleObj>
              </mc:Choice>
              <mc:Fallback>
                <p:oleObj name="Equation" r:id="rId11" imgW="1231366" imgH="21580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4076701"/>
                        <a:ext cx="2130425" cy="3730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203576" y="4070351"/>
            <a:ext cx="3097213" cy="369888"/>
            <a:chOff x="2018" y="2564"/>
            <a:chExt cx="1951" cy="233"/>
          </a:xfrm>
        </p:grpSpPr>
        <p:sp>
          <p:nvSpPr>
            <p:cNvPr id="97329" name="Line 49"/>
            <p:cNvSpPr>
              <a:spLocks noChangeShapeType="1"/>
            </p:cNvSpPr>
            <p:nvPr/>
          </p:nvSpPr>
          <p:spPr bwMode="auto">
            <a:xfrm>
              <a:off x="2018" y="2795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7330" name="Text Box 50"/>
            <p:cNvSpPr txBox="1">
              <a:spLocks noChangeArrowheads="1"/>
            </p:cNvSpPr>
            <p:nvPr/>
          </p:nvSpPr>
          <p:spPr bwMode="auto">
            <a:xfrm>
              <a:off x="2038" y="2564"/>
              <a:ext cx="3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mtClean="0">
                  <a:solidFill>
                    <a:srgbClr val="003366"/>
                  </a:solidFill>
                  <a:latin typeface="Comic Sans MS" pitchFamily="66" charset="0"/>
                </a:rPr>
                <a:t>min</a:t>
              </a:r>
            </a:p>
          </p:txBody>
        </p:sp>
      </p:grpSp>
      <p:graphicFrame>
        <p:nvGraphicFramePr>
          <p:cNvPr id="97331" name="Object 51"/>
          <p:cNvGraphicFramePr>
            <a:graphicFrameLocks noChangeAspect="1"/>
          </p:cNvGraphicFramePr>
          <p:nvPr/>
        </p:nvGraphicFramePr>
        <p:xfrm>
          <a:off x="3832225" y="4495801"/>
          <a:ext cx="21082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Equation" r:id="rId13" imgW="1218671" imgH="215806" progId="">
                  <p:embed/>
                </p:oleObj>
              </mc:Choice>
              <mc:Fallback>
                <p:oleObj name="Equation" r:id="rId13" imgW="1218671" imgH="215806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4495801"/>
                        <a:ext cx="21082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3235325" y="4502150"/>
            <a:ext cx="619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mtClean="0">
                <a:solidFill>
                  <a:srgbClr val="003366"/>
                </a:solidFill>
                <a:latin typeface="Comic Sans MS" pitchFamily="66" charset="0"/>
              </a:rPr>
              <a:t>max</a:t>
            </a:r>
          </a:p>
        </p:txBody>
      </p:sp>
      <p:graphicFrame>
        <p:nvGraphicFramePr>
          <p:cNvPr id="9733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81557"/>
              </p:ext>
            </p:extLst>
          </p:nvPr>
        </p:nvGraphicFramePr>
        <p:xfrm>
          <a:off x="2667000" y="1524000"/>
          <a:ext cx="5365751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Equation" r:id="rId15" imgW="2527300" imgH="254000" progId="">
                  <p:embed/>
                </p:oleObj>
              </mc:Choice>
              <mc:Fallback>
                <p:oleObj name="Equation" r:id="rId15" imgW="2527300" imgH="2540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0"/>
                        <a:ext cx="5365751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4140200" y="5445125"/>
            <a:ext cx="431800" cy="3603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10200" y="53340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572000" y="5791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6" grpId="0" animBg="1"/>
      <p:bldP spid="97325" grpId="0" animBg="1"/>
      <p:bldP spid="97332" grpId="0"/>
      <p:bldP spid="9733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>
          <a:xfrm>
            <a:off x="465139" y="635001"/>
            <a:ext cx="7924800" cy="835025"/>
          </a:xfrm>
        </p:spPr>
        <p:txBody>
          <a:bodyPr/>
          <a:lstStyle/>
          <a:p>
            <a:r>
              <a:rPr lang="en-US" altLang="zh-TW" sz="4000" dirty="0"/>
              <a:t>Max-Product Composition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547813" y="4997451"/>
          <a:ext cx="64373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Equation" r:id="rId3" imgW="2209800" imgH="254000" progId="">
                  <p:embed/>
                </p:oleObj>
              </mc:Choice>
              <mc:Fallback>
                <p:oleObj name="Equation" r:id="rId3" imgW="2209800" imgH="254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997451"/>
                        <a:ext cx="6437312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AutoShape 4"/>
          <p:cNvSpPr>
            <a:spLocks/>
          </p:cNvSpPr>
          <p:nvPr/>
        </p:nvSpPr>
        <p:spPr bwMode="auto">
          <a:xfrm rot="5400000">
            <a:off x="4752182" y="3609182"/>
            <a:ext cx="144463" cy="647700"/>
          </a:xfrm>
          <a:prstGeom prst="righ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2000" smtClean="0">
              <a:solidFill>
                <a:srgbClr val="003366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2000" smtClean="0">
              <a:solidFill>
                <a:srgbClr val="003366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  A fuzzy relation defined on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an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47" y="2278063"/>
            <a:ext cx="539750" cy="1797050"/>
            <a:chOff x="612" y="1435"/>
            <a:chExt cx="340" cy="1132"/>
          </a:xfrm>
        </p:grpSpPr>
        <p:sp>
          <p:nvSpPr>
            <p:cNvPr id="101382" name="Oval 6"/>
            <p:cNvSpPr>
              <a:spLocks noChangeArrowheads="1"/>
            </p:cNvSpPr>
            <p:nvPr/>
          </p:nvSpPr>
          <p:spPr bwMode="auto">
            <a:xfrm>
              <a:off x="612" y="1682"/>
              <a:ext cx="340" cy="88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657" y="1435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01384" name="Oval 8"/>
            <p:cNvSpPr>
              <a:spLocks noChangeArrowheads="1"/>
            </p:cNvSpPr>
            <p:nvPr/>
          </p:nvSpPr>
          <p:spPr bwMode="auto">
            <a:xfrm>
              <a:off x="749" y="1818"/>
              <a:ext cx="67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749" y="1988"/>
              <a:ext cx="67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749" y="2157"/>
              <a:ext cx="67" cy="6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749" y="2327"/>
              <a:ext cx="67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68537" y="2278064"/>
            <a:ext cx="539750" cy="1798637"/>
            <a:chOff x="1429" y="1435"/>
            <a:chExt cx="340" cy="1133"/>
          </a:xfrm>
        </p:grpSpPr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1429" y="1682"/>
              <a:ext cx="340" cy="88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90" name="Text Box 14"/>
            <p:cNvSpPr txBox="1">
              <a:spLocks noChangeArrowheads="1"/>
            </p:cNvSpPr>
            <p:nvPr/>
          </p:nvSpPr>
          <p:spPr bwMode="auto">
            <a:xfrm>
              <a:off x="1485" y="1435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1576" y="1887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1576" y="2091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1576" y="2295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635373" y="2278063"/>
            <a:ext cx="539750" cy="1797050"/>
            <a:chOff x="2290" y="1435"/>
            <a:chExt cx="340" cy="1132"/>
          </a:xfrm>
        </p:grpSpPr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2290" y="1682"/>
              <a:ext cx="340" cy="88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96" name="Text Box 20"/>
            <p:cNvSpPr txBox="1">
              <a:spLocks noChangeArrowheads="1"/>
            </p:cNvSpPr>
            <p:nvPr/>
          </p:nvSpPr>
          <p:spPr bwMode="auto">
            <a:xfrm>
              <a:off x="2359" y="1435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i="1" smtClean="0">
                  <a:solidFill>
                    <a:srgbClr val="0000FF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2427" y="1750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2427" y="1886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2427" y="2021"/>
              <a:ext cx="68" cy="6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auto">
            <a:xfrm>
              <a:off x="2427" y="2157"/>
              <a:ext cx="68" cy="6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2427" y="2293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2427" y="2429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295402" y="2940050"/>
            <a:ext cx="1222375" cy="808038"/>
            <a:chOff x="816" y="1852"/>
            <a:chExt cx="770" cy="509"/>
          </a:xfrm>
        </p:grpSpPr>
        <p:cxnSp>
          <p:nvCxnSpPr>
            <p:cNvPr id="101404" name="AutoShape 28"/>
            <p:cNvCxnSpPr>
              <a:cxnSpLocks noChangeShapeType="1"/>
              <a:stCxn id="101384" idx="6"/>
              <a:endCxn id="101392" idx="2"/>
            </p:cNvCxnSpPr>
            <p:nvPr/>
          </p:nvCxnSpPr>
          <p:spPr bwMode="auto">
            <a:xfrm>
              <a:off x="816" y="1852"/>
              <a:ext cx="760" cy="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5" name="AutoShape 29"/>
            <p:cNvCxnSpPr>
              <a:cxnSpLocks noChangeShapeType="1"/>
              <a:stCxn id="101386" idx="6"/>
              <a:endCxn id="101391" idx="3"/>
            </p:cNvCxnSpPr>
            <p:nvPr/>
          </p:nvCxnSpPr>
          <p:spPr bwMode="auto">
            <a:xfrm flipV="1">
              <a:off x="816" y="1945"/>
              <a:ext cx="770" cy="2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6" name="AutoShape 30"/>
            <p:cNvCxnSpPr>
              <a:cxnSpLocks noChangeShapeType="1"/>
              <a:stCxn id="101387" idx="6"/>
              <a:endCxn id="101393" idx="2"/>
            </p:cNvCxnSpPr>
            <p:nvPr/>
          </p:nvCxnSpPr>
          <p:spPr bwMode="auto">
            <a:xfrm flipV="1">
              <a:off x="816" y="2329"/>
              <a:ext cx="760" cy="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593975" y="2832101"/>
            <a:ext cx="1258888" cy="1077913"/>
            <a:chOff x="1634" y="1784"/>
            <a:chExt cx="793" cy="679"/>
          </a:xfrm>
        </p:grpSpPr>
        <p:cxnSp>
          <p:nvCxnSpPr>
            <p:cNvPr id="101408" name="AutoShape 32"/>
            <p:cNvCxnSpPr>
              <a:cxnSpLocks noChangeShapeType="1"/>
              <a:stCxn id="101391" idx="6"/>
              <a:endCxn id="101397" idx="2"/>
            </p:cNvCxnSpPr>
            <p:nvPr/>
          </p:nvCxnSpPr>
          <p:spPr bwMode="auto">
            <a:xfrm flipV="1">
              <a:off x="1644" y="1784"/>
              <a:ext cx="783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9" name="AutoShape 33"/>
            <p:cNvCxnSpPr>
              <a:cxnSpLocks noChangeShapeType="1"/>
              <a:stCxn id="101391" idx="6"/>
              <a:endCxn id="101399" idx="2"/>
            </p:cNvCxnSpPr>
            <p:nvPr/>
          </p:nvCxnSpPr>
          <p:spPr bwMode="auto">
            <a:xfrm>
              <a:off x="1644" y="1921"/>
              <a:ext cx="783" cy="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10" name="AutoShape 34"/>
            <p:cNvCxnSpPr>
              <a:cxnSpLocks noChangeShapeType="1"/>
              <a:stCxn id="101392" idx="5"/>
              <a:endCxn id="101402" idx="2"/>
            </p:cNvCxnSpPr>
            <p:nvPr/>
          </p:nvCxnSpPr>
          <p:spPr bwMode="auto">
            <a:xfrm>
              <a:off x="1634" y="2149"/>
              <a:ext cx="793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11" name="AutoShape 35"/>
            <p:cNvCxnSpPr>
              <a:cxnSpLocks noChangeShapeType="1"/>
              <a:stCxn id="101393" idx="6"/>
              <a:endCxn id="101400" idx="2"/>
            </p:cNvCxnSpPr>
            <p:nvPr/>
          </p:nvCxnSpPr>
          <p:spPr bwMode="auto">
            <a:xfrm flipV="1">
              <a:off x="1644" y="2192"/>
              <a:ext cx="783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4427539" y="2492375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: fuzzy relation defined on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and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4448177" y="3044825"/>
            <a:ext cx="4556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: fuzzy relation defined on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and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4448177" y="3536950"/>
            <a:ext cx="4158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kumimoji="1" lang="zh-TW" altLang="en-US" sz="200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。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: the composition of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 and </a:t>
            </a:r>
            <a:r>
              <a:rPr kumimoji="1" lang="en-US" altLang="zh-TW" sz="2000" i="1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kumimoji="1" lang="en-US" altLang="zh-TW" sz="200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3490914" y="136525"/>
            <a:ext cx="5329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003366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7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412" grpId="0"/>
      <p:bldP spid="101413" grpId="0"/>
      <p:bldP spid="101414" grpId="0"/>
      <p:bldP spid="1014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650039" y="2719389"/>
            <a:ext cx="430212" cy="1511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1260475" y="2755901"/>
            <a:ext cx="2159000" cy="3603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97283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Example</a:t>
            </a:r>
          </a:p>
        </p:txBody>
      </p:sp>
      <p:graphicFrame>
        <p:nvGraphicFramePr>
          <p:cNvPr id="97320" name="Object 40"/>
          <p:cNvGraphicFramePr>
            <a:graphicFrameLocks noGrp="1" noChangeAspect="1"/>
          </p:cNvGraphicFramePr>
          <p:nvPr>
            <p:ph idx="1"/>
          </p:nvPr>
        </p:nvGraphicFramePr>
        <p:xfrm>
          <a:off x="900113" y="2397125"/>
          <a:ext cx="25463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Equation" r:id="rId3" imgW="1473200" imgH="889000" progId="">
                  <p:embed/>
                </p:oleObj>
              </mc:Choice>
              <mc:Fallback>
                <p:oleObj name="Equation" r:id="rId3" imgW="1473200" imgH="889000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97125"/>
                        <a:ext cx="254635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2" name="Object 42"/>
          <p:cNvGraphicFramePr>
            <a:graphicFrameLocks noChangeAspect="1"/>
          </p:cNvGraphicFramePr>
          <p:nvPr/>
        </p:nvGraphicFramePr>
        <p:xfrm>
          <a:off x="6289676" y="2349500"/>
          <a:ext cx="1954213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5" imgW="1130300" imgH="1117600" progId="">
                  <p:embed/>
                </p:oleObj>
              </mc:Choice>
              <mc:Fallback>
                <p:oleObj name="Equation" r:id="rId5" imgW="1130300" imgH="1117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6" y="2349500"/>
                        <a:ext cx="1954213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89091"/>
              </p:ext>
            </p:extLst>
          </p:nvPr>
        </p:nvGraphicFramePr>
        <p:xfrm>
          <a:off x="3854405" y="3704546"/>
          <a:ext cx="20859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Equation" r:id="rId7" imgW="1205977" imgH="215806" progId="">
                  <p:embed/>
                </p:oleObj>
              </mc:Choice>
              <mc:Fallback>
                <p:oleObj name="Equation" r:id="rId7" imgW="1205977" imgH="21580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05" y="3704546"/>
                        <a:ext cx="2085975" cy="3730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8" name="Object 48"/>
          <p:cNvGraphicFramePr>
            <a:graphicFrameLocks noChangeAspect="1"/>
          </p:cNvGraphicFramePr>
          <p:nvPr/>
        </p:nvGraphicFramePr>
        <p:xfrm>
          <a:off x="3810001" y="4076701"/>
          <a:ext cx="21304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Equation" r:id="rId9" imgW="1231366" imgH="215806" progId="">
                  <p:embed/>
                </p:oleObj>
              </mc:Choice>
              <mc:Fallback>
                <p:oleObj name="Equation" r:id="rId9" imgW="1231366" imgH="21580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4076701"/>
                        <a:ext cx="2130425" cy="3730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741606" y="4089401"/>
            <a:ext cx="3559185" cy="369888"/>
            <a:chOff x="1912" y="2576"/>
            <a:chExt cx="2057" cy="233"/>
          </a:xfrm>
        </p:grpSpPr>
        <p:sp>
          <p:nvSpPr>
            <p:cNvPr id="97329" name="Line 49"/>
            <p:cNvSpPr>
              <a:spLocks noChangeShapeType="1"/>
            </p:cNvSpPr>
            <p:nvPr/>
          </p:nvSpPr>
          <p:spPr bwMode="auto">
            <a:xfrm>
              <a:off x="2018" y="2795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  <p:sp>
          <p:nvSpPr>
            <p:cNvPr id="97330" name="Text Box 50"/>
            <p:cNvSpPr txBox="1">
              <a:spLocks noChangeArrowheads="1"/>
            </p:cNvSpPr>
            <p:nvPr/>
          </p:nvSpPr>
          <p:spPr bwMode="auto">
            <a:xfrm>
              <a:off x="1912" y="2576"/>
              <a:ext cx="6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dirty="0" smtClean="0">
                  <a:solidFill>
                    <a:srgbClr val="003366"/>
                  </a:solidFill>
                  <a:latin typeface="Comic Sans MS" pitchFamily="66" charset="0"/>
                </a:rPr>
                <a:t>Product</a:t>
              </a:r>
            </a:p>
          </p:txBody>
        </p:sp>
      </p:grp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3235325" y="4502150"/>
            <a:ext cx="619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rgbClr val="003366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4405" y="4502150"/>
            <a:ext cx="213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.09   .04   0.0  0.4</a:t>
            </a:r>
            <a:endParaRPr lang="en-US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54467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76540"/>
              </p:ext>
            </p:extLst>
          </p:nvPr>
        </p:nvGraphicFramePr>
        <p:xfrm>
          <a:off x="3005120" y="5029200"/>
          <a:ext cx="3548079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 </a:t>
                      </a:r>
                      <a:r>
                        <a:rPr lang="en-US" dirty="0" smtClean="0">
                          <a:sym typeface="Symbol"/>
                        </a:rPr>
                        <a:t> </a:t>
                      </a:r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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Symbol"/>
                        </a:rPr>
                        <a:t>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Symbol"/>
                        </a:rPr>
                        <a:t>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76" y="5410200"/>
            <a:ext cx="46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6" grpId="0" animBg="1"/>
      <p:bldP spid="97325" grpId="0" animBg="1"/>
      <p:bldP spid="97332" grpId="0"/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sz="4000" b="1" dirty="0" smtClean="0">
                <a:latin typeface="Times-Bold"/>
              </a:rPr>
              <a:t>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4343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Suppose we are interested in understanding the speed control of the DC </a:t>
            </a:r>
            <a:r>
              <a:rPr lang="en-US" sz="2400" dirty="0" smtClean="0">
                <a:latin typeface="Times-Roman"/>
              </a:rPr>
              <a:t>shunt </a:t>
            </a:r>
            <a:r>
              <a:rPr lang="en-US" sz="2400" dirty="0">
                <a:latin typeface="Times-Roman"/>
              </a:rPr>
              <a:t>motor under no-load condition, as </a:t>
            </a:r>
            <a:r>
              <a:rPr lang="en-US" sz="2400" dirty="0" smtClean="0">
                <a:latin typeface="Times-Roman"/>
              </a:rPr>
              <a:t>shown.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64819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6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0066"/>
                </a:solidFill>
                <a:latin typeface="Times-Bold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0" lvl="0" indent="0" algn="just">
              <a:buClr>
                <a:srgbClr val="6F89F7"/>
              </a:buClr>
              <a:buNone/>
            </a:pPr>
            <a:r>
              <a:rPr lang="en-US" sz="2200" dirty="0">
                <a:solidFill>
                  <a:srgbClr val="40458C"/>
                </a:solidFill>
                <a:latin typeface="Times-Roman"/>
              </a:rPr>
              <a:t>Initially, the series resistance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R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se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 in should be kept in the cut-in position for the following reasons</a:t>
            </a:r>
            <a:r>
              <a:rPr lang="en-US" sz="2200" dirty="0" smtClean="0">
                <a:solidFill>
                  <a:srgbClr val="40458C"/>
                </a:solidFill>
                <a:latin typeface="Times-Roman"/>
              </a:rPr>
              <a:t>:</a:t>
            </a:r>
          </a:p>
          <a:p>
            <a:pPr marL="0" lvl="0" indent="0" algn="just">
              <a:buClr>
                <a:srgbClr val="6F89F7"/>
              </a:buClr>
              <a:buNone/>
            </a:pPr>
            <a:r>
              <a:rPr lang="en-US" sz="2200" dirty="0" smtClean="0">
                <a:solidFill>
                  <a:srgbClr val="40458C"/>
                </a:solidFill>
                <a:latin typeface="Times-Roman"/>
              </a:rPr>
              <a:t>1. The 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back electromagnetic force, given by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E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b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= </a:t>
            </a:r>
            <a:r>
              <a:rPr lang="en-US" sz="2200" i="1" dirty="0" err="1">
                <a:solidFill>
                  <a:srgbClr val="40458C"/>
                </a:solidFill>
                <a:latin typeface="Times-Italic"/>
              </a:rPr>
              <a:t>kN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φ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, where </a:t>
            </a:r>
            <a:r>
              <a:rPr lang="en-US" sz="2200" i="1" dirty="0">
                <a:solidFill>
                  <a:srgbClr val="40458C"/>
                </a:solidFill>
                <a:latin typeface="Times-Italic"/>
              </a:rPr>
              <a:t>k 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is a constant of proportionality, </a:t>
            </a:r>
            <a:r>
              <a:rPr lang="en-US" sz="2200" i="1" dirty="0">
                <a:solidFill>
                  <a:srgbClr val="40458C"/>
                </a:solidFill>
                <a:latin typeface="Times-Italic"/>
              </a:rPr>
              <a:t>N 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is the motor speed, and 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φ 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is the flux (which is proportional to input voltage, </a:t>
            </a:r>
            <a:r>
              <a:rPr lang="en-US" sz="2200" i="1" dirty="0">
                <a:solidFill>
                  <a:srgbClr val="40458C"/>
                </a:solidFill>
                <a:latin typeface="Times-Italic"/>
              </a:rPr>
              <a:t>V 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), is equal to zero because the motor speed is equal to zero initially</a:t>
            </a:r>
            <a:r>
              <a:rPr lang="en-US" sz="2200" dirty="0" smtClean="0">
                <a:solidFill>
                  <a:srgbClr val="40458C"/>
                </a:solidFill>
                <a:latin typeface="Times-Roman"/>
              </a:rPr>
              <a:t>.</a:t>
            </a:r>
            <a:endParaRPr lang="en-US" sz="2200" dirty="0">
              <a:solidFill>
                <a:srgbClr val="40458C"/>
              </a:solidFill>
              <a:latin typeface="Times-Roman"/>
            </a:endParaRPr>
          </a:p>
          <a:p>
            <a:pPr marL="0" lvl="0" indent="0" algn="just">
              <a:buClr>
                <a:srgbClr val="6F89F7"/>
              </a:buClr>
              <a:buNone/>
            </a:pPr>
            <a:r>
              <a:rPr lang="en-US" sz="2200" dirty="0">
                <a:solidFill>
                  <a:srgbClr val="40458C"/>
                </a:solidFill>
                <a:latin typeface="Times-Roman"/>
              </a:rPr>
              <a:t>2. We have 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V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=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E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b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+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I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a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(R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a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+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R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se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)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, therefore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I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a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= 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(V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−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E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b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)/(R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a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+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R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se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)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, where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I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a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 is the armature current and 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R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a is the armature resistance. Since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E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b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 is equal to zero initially, </a:t>
            </a:r>
            <a:r>
              <a:rPr lang="en-US" sz="2200" dirty="0" smtClean="0">
                <a:solidFill>
                  <a:srgbClr val="40458C"/>
                </a:solidFill>
                <a:latin typeface="Times-Roman"/>
              </a:rPr>
              <a:t>the armature 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current will be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I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a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= 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V/(R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a </a:t>
            </a:r>
            <a:r>
              <a:rPr lang="en-US" sz="2200" dirty="0">
                <a:solidFill>
                  <a:srgbClr val="40458C"/>
                </a:solidFill>
                <a:latin typeface="MTSY"/>
              </a:rPr>
              <a:t>+ </a:t>
            </a:r>
            <a:r>
              <a:rPr lang="en-US" sz="2200" i="1" dirty="0" err="1">
                <a:solidFill>
                  <a:srgbClr val="40458C"/>
                </a:solidFill>
                <a:latin typeface="MTMI"/>
              </a:rPr>
              <a:t>R</a:t>
            </a:r>
            <a:r>
              <a:rPr lang="en-US" sz="2200" dirty="0" err="1">
                <a:solidFill>
                  <a:srgbClr val="40458C"/>
                </a:solidFill>
                <a:latin typeface="Times-Roman"/>
              </a:rPr>
              <a:t>se</a:t>
            </a:r>
            <a:r>
              <a:rPr lang="en-US" sz="2200" i="1" dirty="0">
                <a:solidFill>
                  <a:srgbClr val="40458C"/>
                </a:solidFill>
                <a:latin typeface="MTMI"/>
              </a:rPr>
              <a:t>)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, which is going to be quite large initially </a:t>
            </a:r>
            <a:r>
              <a:rPr lang="en-US" sz="2200" dirty="0" smtClean="0">
                <a:solidFill>
                  <a:srgbClr val="40458C"/>
                </a:solidFill>
                <a:latin typeface="Times-Roman"/>
              </a:rPr>
              <a:t>and may </a:t>
            </a:r>
            <a:r>
              <a:rPr lang="en-US" sz="2200" dirty="0">
                <a:solidFill>
                  <a:srgbClr val="40458C"/>
                </a:solidFill>
                <a:latin typeface="Times-Roman"/>
              </a:rPr>
              <a:t>destroy the armature</a:t>
            </a:r>
            <a:r>
              <a:rPr lang="en-US" sz="2200" dirty="0" smtClean="0">
                <a:solidFill>
                  <a:srgbClr val="40458C"/>
                </a:solidFill>
                <a:latin typeface="Times-Roman"/>
              </a:rPr>
              <a:t>.</a:t>
            </a:r>
          </a:p>
          <a:p>
            <a:pPr marL="0" lvl="0" indent="0" algn="just">
              <a:buClr>
                <a:srgbClr val="6F89F7"/>
              </a:buClr>
              <a:buNone/>
            </a:pPr>
            <a:endParaRPr lang="en-US" sz="2200" dirty="0">
              <a:solidFill>
                <a:srgbClr val="40458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660066"/>
                </a:solidFill>
                <a:latin typeface="Times-Bold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648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Let </a:t>
            </a:r>
            <a:r>
              <a:rPr lang="en-US" sz="2400" dirty="0" err="1" smtClean="0">
                <a:latin typeface="Times-Roman"/>
              </a:rPr>
              <a:t>Rse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be a fuzzy </a:t>
            </a:r>
            <a:r>
              <a:rPr lang="en-US" sz="2400" dirty="0" smtClean="0">
                <a:latin typeface="Times-Roman"/>
              </a:rPr>
              <a:t>set representing </a:t>
            </a:r>
            <a:r>
              <a:rPr lang="en-US" sz="2400" dirty="0">
                <a:latin typeface="Times-Roman"/>
              </a:rPr>
              <a:t>a number </a:t>
            </a:r>
            <a:r>
              <a:rPr lang="en-US" sz="2400" dirty="0" smtClean="0">
                <a:latin typeface="Times-Roman"/>
              </a:rPr>
              <a:t>of possible </a:t>
            </a:r>
            <a:r>
              <a:rPr lang="en-US" sz="2400" dirty="0">
                <a:latin typeface="Times-Roman"/>
              </a:rPr>
              <a:t>values for series resistance, say </a:t>
            </a:r>
            <a:r>
              <a:rPr lang="en-US" sz="2400" i="1" dirty="0" err="1">
                <a:latin typeface="MTMI"/>
              </a:rPr>
              <a:t>sn</a:t>
            </a:r>
            <a:r>
              <a:rPr lang="en-US" sz="2400" i="1" dirty="0">
                <a:latin typeface="MTMI"/>
              </a:rPr>
              <a:t> </a:t>
            </a:r>
            <a:r>
              <a:rPr lang="en-US" sz="2400" dirty="0">
                <a:latin typeface="Times-Roman"/>
              </a:rPr>
              <a:t>values, given </a:t>
            </a:r>
            <a:r>
              <a:rPr lang="en-US" sz="2400" dirty="0" smtClean="0">
                <a:latin typeface="Times-Roman"/>
              </a:rPr>
              <a:t>as</a:t>
            </a:r>
            <a:endParaRPr lang="en-US" sz="2400" dirty="0">
              <a:latin typeface="Times-Roman"/>
            </a:endParaRPr>
          </a:p>
          <a:p>
            <a:pPr marL="0" indent="0">
              <a:buNone/>
            </a:pPr>
            <a:endParaRPr lang="en-US" sz="2400" dirty="0" smtClean="0">
              <a:latin typeface="Times-Roman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-Roman"/>
              </a:rPr>
              <a:t>and </a:t>
            </a:r>
            <a:r>
              <a:rPr lang="en-US" sz="2400" dirty="0">
                <a:latin typeface="Times-Roman"/>
              </a:rPr>
              <a:t>let </a:t>
            </a:r>
            <a:r>
              <a:rPr lang="en-US" sz="2400" dirty="0" err="1" smtClean="0">
                <a:latin typeface="Times-Roman"/>
              </a:rPr>
              <a:t>Ia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be a fuzzy set having a number of possible values of the armature current, say </a:t>
            </a:r>
            <a:r>
              <a:rPr lang="en-US" sz="2400" i="1" dirty="0" smtClean="0">
                <a:latin typeface="Times-Italic"/>
              </a:rPr>
              <a:t>m </a:t>
            </a:r>
            <a:r>
              <a:rPr lang="en-US" sz="2400" dirty="0" smtClean="0">
                <a:latin typeface="Times-Roman"/>
              </a:rPr>
              <a:t>values</a:t>
            </a:r>
            <a:r>
              <a:rPr lang="en-US" sz="2400" dirty="0">
                <a:latin typeface="Times-Roman"/>
              </a:rPr>
              <a:t>, given </a:t>
            </a:r>
            <a:r>
              <a:rPr lang="en-US" sz="2400" dirty="0" smtClean="0">
                <a:latin typeface="Times-Roman"/>
              </a:rPr>
              <a:t>as</a:t>
            </a:r>
          </a:p>
          <a:p>
            <a:pPr marL="0" indent="0" algn="just">
              <a:buNone/>
            </a:pPr>
            <a:endParaRPr lang="en-US" sz="2400" dirty="0">
              <a:latin typeface="Times-Roman"/>
            </a:endParaRPr>
          </a:p>
          <a:p>
            <a:pPr marL="0" indent="0" algn="just">
              <a:buNone/>
            </a:pPr>
            <a:endParaRPr lang="en-US" sz="2400" dirty="0" smtClean="0">
              <a:latin typeface="Times-Roman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-Roman"/>
              </a:rPr>
              <a:t>The </a:t>
            </a:r>
            <a:r>
              <a:rPr lang="en-US" sz="2400" dirty="0">
                <a:latin typeface="Times-Roman"/>
              </a:rPr>
              <a:t>fuzzy sets </a:t>
            </a:r>
            <a:r>
              <a:rPr lang="en-US" sz="2400" dirty="0" err="1" smtClean="0">
                <a:solidFill>
                  <a:srgbClr val="FF0000"/>
                </a:solidFill>
                <a:latin typeface="Times-Roman"/>
              </a:rPr>
              <a:t>Rse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-Roman"/>
              </a:rPr>
              <a:t>Ia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can be related through a fuzzy relation, say </a:t>
            </a:r>
            <a:r>
              <a:rPr lang="en-US" sz="2400" dirty="0" smtClean="0">
                <a:solidFill>
                  <a:srgbClr val="FF0000"/>
                </a:solidFill>
                <a:latin typeface="Times-Roman"/>
              </a:rPr>
              <a:t>R</a:t>
            </a:r>
            <a:r>
              <a:rPr lang="en-US" sz="2400" dirty="0" smtClean="0">
                <a:latin typeface="Times-Roman"/>
              </a:rPr>
              <a:t>, </a:t>
            </a:r>
            <a:r>
              <a:rPr lang="en-US" sz="2400" dirty="0">
                <a:latin typeface="Times-Roman"/>
              </a:rPr>
              <a:t>which </a:t>
            </a:r>
            <a:r>
              <a:rPr lang="en-US" sz="2400" dirty="0" smtClean="0">
                <a:latin typeface="Times-Roman"/>
              </a:rPr>
              <a:t>would allow </a:t>
            </a:r>
            <a:r>
              <a:rPr lang="en-US" sz="2400" dirty="0">
                <a:latin typeface="Times-Roman"/>
              </a:rPr>
              <a:t>for the establishment of various degrees of relationship between pairs of resistance </a:t>
            </a:r>
            <a:r>
              <a:rPr lang="en-US" sz="2400" dirty="0" smtClean="0">
                <a:latin typeface="Times-Roman"/>
              </a:rPr>
              <a:t>and current</a:t>
            </a:r>
            <a:r>
              <a:rPr lang="en-US" sz="2400" dirty="0">
                <a:latin typeface="Times-Roman"/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27" y="2438400"/>
            <a:ext cx="3962399" cy="7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8" y="4158338"/>
            <a:ext cx="3809999" cy="51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Application</a:t>
            </a:r>
            <a:r>
              <a:rPr lang="en-IN" dirty="0" smtClean="0"/>
              <a:t> 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 smtClean="0"/>
              <a:t>It is used in the aerospace field for altitude control of spacecraft and satellites.</a:t>
            </a:r>
          </a:p>
          <a:p>
            <a:pPr algn="just"/>
            <a:r>
              <a:rPr lang="en-IN" dirty="0" smtClean="0"/>
              <a:t>It has been used in the automotive system for speed control, traffic control.</a:t>
            </a:r>
          </a:p>
          <a:p>
            <a:pPr algn="just"/>
            <a:r>
              <a:rPr lang="en-IN" dirty="0" smtClean="0"/>
              <a:t>It is used for decision-making support systems and personal evaluation in the large company business.</a:t>
            </a:r>
          </a:p>
          <a:p>
            <a:pPr algn="just"/>
            <a:r>
              <a:rPr lang="en-IN" dirty="0" smtClean="0"/>
              <a:t>It has application in the chemical industry for controlling the pH, drying, chemical distillation process.</a:t>
            </a:r>
          </a:p>
          <a:p>
            <a:pPr algn="just"/>
            <a:r>
              <a:rPr lang="en-IN" dirty="0" smtClean="0"/>
              <a:t>Fuzzy logic is used in Natural language processing and various intensive applications in Artificial Intelligence.</a:t>
            </a:r>
          </a:p>
          <a:p>
            <a:pPr algn="just"/>
            <a:r>
              <a:rPr lang="en-IN" dirty="0" smtClean="0"/>
              <a:t>Fuzzy logic is extensively used in modern control systems such as expert systems.</a:t>
            </a:r>
          </a:p>
          <a:p>
            <a:pPr algn="just"/>
            <a:r>
              <a:rPr lang="en-IN" dirty="0" smtClean="0"/>
              <a:t>Fuzzy Logic is used with Neural Networks as it mimics how a person would make decisions, only much faster. It is done by Aggregation of data and changing it into more meaningful data by forming partial truths as Fuzzy sets.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660066"/>
                </a:solidFill>
                <a:latin typeface="Times-Bold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Let </a:t>
            </a:r>
            <a:r>
              <a:rPr lang="en-US" sz="2400" dirty="0" smtClean="0">
                <a:solidFill>
                  <a:srgbClr val="FF0000"/>
                </a:solidFill>
                <a:latin typeface="Times-Roman"/>
              </a:rPr>
              <a:t>N</a:t>
            </a:r>
            <a:r>
              <a:rPr lang="en-US" sz="2400" dirty="0">
                <a:latin typeface="MTSY"/>
              </a:rPr>
              <a:t> </a:t>
            </a:r>
            <a:r>
              <a:rPr lang="en-US" sz="2400" dirty="0" smtClean="0">
                <a:latin typeface="Times-Roman"/>
              </a:rPr>
              <a:t>be </a:t>
            </a:r>
            <a:r>
              <a:rPr lang="en-US" sz="2400" dirty="0">
                <a:latin typeface="Times-Roman"/>
              </a:rPr>
              <a:t>another fuzzy set having numerous values for the motor speed, say </a:t>
            </a:r>
            <a:r>
              <a:rPr lang="en-US" sz="2400" i="1" dirty="0" smtClean="0">
                <a:solidFill>
                  <a:srgbClr val="FF0000"/>
                </a:solidFill>
                <a:latin typeface="Times-Italic"/>
              </a:rPr>
              <a:t>v</a:t>
            </a:r>
            <a:r>
              <a:rPr lang="en-US" sz="2400" i="1" dirty="0" smtClean="0">
                <a:latin typeface="Times-Italic"/>
              </a:rPr>
              <a:t>  </a:t>
            </a:r>
            <a:r>
              <a:rPr lang="en-US" sz="2400" dirty="0" smtClean="0">
                <a:latin typeface="Times-Roman"/>
              </a:rPr>
              <a:t>values, given as</a:t>
            </a:r>
          </a:p>
          <a:p>
            <a:pPr marL="0" indent="0" algn="just">
              <a:buNone/>
            </a:pPr>
            <a:endParaRPr lang="en-US" sz="2400" dirty="0">
              <a:latin typeface="Times-Roman"/>
            </a:endParaRPr>
          </a:p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Now, we can determine another fuzzy relation, say </a:t>
            </a:r>
            <a:r>
              <a:rPr lang="en-US" sz="2400" dirty="0" smtClean="0">
                <a:solidFill>
                  <a:srgbClr val="FF0000"/>
                </a:solidFill>
                <a:latin typeface="Times-Roman"/>
              </a:rPr>
              <a:t>S</a:t>
            </a:r>
            <a:r>
              <a:rPr lang="en-US" sz="2400" dirty="0" smtClean="0">
                <a:latin typeface="Times-Roman"/>
              </a:rPr>
              <a:t>, </a:t>
            </a:r>
            <a:r>
              <a:rPr lang="en-US" sz="2400" dirty="0">
                <a:latin typeface="Times-Roman"/>
              </a:rPr>
              <a:t>to relate current to motor speed, </a:t>
            </a:r>
            <a:r>
              <a:rPr lang="en-US" sz="2400" dirty="0" smtClean="0">
                <a:latin typeface="Times-Roman"/>
              </a:rPr>
              <a:t>that is</a:t>
            </a:r>
            <a:r>
              <a:rPr lang="en-US" sz="2400" dirty="0">
                <a:latin typeface="Times-Roman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-Roman"/>
              </a:rPr>
              <a:t>Ia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to </a:t>
            </a:r>
            <a:r>
              <a:rPr lang="en-US" sz="2400" dirty="0" smtClean="0">
                <a:solidFill>
                  <a:srgbClr val="FF0000"/>
                </a:solidFill>
                <a:latin typeface="Times-Roman"/>
              </a:rPr>
              <a:t>N</a:t>
            </a:r>
            <a:r>
              <a:rPr lang="en-US" sz="2400" dirty="0" smtClean="0">
                <a:latin typeface="Times-Roman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Using the operation of composition, we could then compute a relation, say </a:t>
            </a:r>
            <a:r>
              <a:rPr lang="en-US" sz="2400" dirty="0" smtClean="0">
                <a:latin typeface="Times-Roman"/>
              </a:rPr>
              <a:t>T, </a:t>
            </a:r>
            <a:r>
              <a:rPr lang="en-US" sz="2400" dirty="0">
                <a:latin typeface="Times-Roman"/>
              </a:rPr>
              <a:t>to </a:t>
            </a:r>
            <a:r>
              <a:rPr lang="en-US" sz="2400" dirty="0" smtClean="0">
                <a:latin typeface="Times-Roman"/>
              </a:rPr>
              <a:t>be used </a:t>
            </a:r>
            <a:r>
              <a:rPr lang="en-US" sz="2400" dirty="0">
                <a:latin typeface="Times-Roman"/>
              </a:rPr>
              <a:t>to relate series resistance to motor speed, that is, </a:t>
            </a:r>
            <a:r>
              <a:rPr lang="en-US" sz="2400" dirty="0" err="1" smtClean="0">
                <a:latin typeface="Times-Roman"/>
              </a:rPr>
              <a:t>Rse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to </a:t>
            </a:r>
            <a:r>
              <a:rPr lang="en-US" sz="2400" dirty="0" smtClean="0">
                <a:latin typeface="Times-Roman"/>
              </a:rPr>
              <a:t>N. </a:t>
            </a: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8" y="2474230"/>
            <a:ext cx="3019425" cy="4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660066"/>
                </a:solidFill>
                <a:latin typeface="Times-Bold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6F89F7"/>
              </a:buClr>
              <a:buNone/>
            </a:pPr>
            <a:r>
              <a:rPr lang="en-US" sz="2400" dirty="0">
                <a:solidFill>
                  <a:srgbClr val="40458C"/>
                </a:solidFill>
                <a:latin typeface="Times-Roman"/>
              </a:rPr>
              <a:t>The operations needed to develop these relations are as follows – two fuzzy Cartesian products and one composition:</a:t>
            </a:r>
            <a:endParaRPr lang="en-US" sz="2400" dirty="0">
              <a:solidFill>
                <a:srgbClr val="40458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08312"/>
            <a:ext cx="25908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6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660066"/>
                </a:solidFill>
                <a:latin typeface="Times-Bold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Suppose the membership functions for both series resistance </a:t>
            </a:r>
            <a:r>
              <a:rPr lang="en-US" sz="2400" dirty="0" err="1" smtClean="0">
                <a:solidFill>
                  <a:srgbClr val="FF0000"/>
                </a:solidFill>
                <a:latin typeface="Times-Roman"/>
              </a:rPr>
              <a:t>Rse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and armature </a:t>
            </a:r>
            <a:r>
              <a:rPr lang="en-US" sz="2400" dirty="0" smtClean="0">
                <a:latin typeface="Times-Roman"/>
              </a:rPr>
              <a:t>current </a:t>
            </a:r>
            <a:r>
              <a:rPr lang="en-US" sz="2400" dirty="0" err="1" smtClean="0">
                <a:solidFill>
                  <a:srgbClr val="FF0000"/>
                </a:solidFill>
                <a:latin typeface="Times-Roman"/>
              </a:rPr>
              <a:t>Ia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are given in terms </a:t>
            </a:r>
            <a:r>
              <a:rPr lang="en-US" sz="2400" dirty="0" smtClean="0">
                <a:latin typeface="Times-Roman"/>
              </a:rPr>
              <a:t>of percentages </a:t>
            </a:r>
            <a:r>
              <a:rPr lang="en-US" sz="2400" i="1" dirty="0">
                <a:latin typeface="Times-Italic"/>
              </a:rPr>
              <a:t>of their respective rated values</a:t>
            </a:r>
            <a:r>
              <a:rPr lang="en-US" sz="2400" dirty="0">
                <a:latin typeface="Times-Roman"/>
              </a:rPr>
              <a:t>, that is,</a:t>
            </a:r>
            <a:endParaRPr lang="en-US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9341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660066"/>
                </a:solidFill>
                <a:latin typeface="Times-Bold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The following </a:t>
            </a:r>
            <a:r>
              <a:rPr lang="en-US" sz="2400" dirty="0" smtClean="0">
                <a:latin typeface="Times-Roman"/>
              </a:rPr>
              <a:t>relation </a:t>
            </a:r>
            <a:r>
              <a:rPr lang="en-US" sz="2400" dirty="0">
                <a:latin typeface="Times-Roman"/>
              </a:rPr>
              <a:t>then result from use of the Cartesian product to determine </a:t>
            </a:r>
            <a:r>
              <a:rPr lang="en-US" sz="2400" dirty="0" smtClean="0">
                <a:latin typeface="Times-Roman"/>
              </a:rPr>
              <a:t>R:</a:t>
            </a:r>
            <a:endParaRPr 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191000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81521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2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660066"/>
                </a:solidFill>
                <a:latin typeface="Times-Bold"/>
              </a:rPr>
              <a:t>Example 3.8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-Roman"/>
              </a:rPr>
              <a:t>Cartesian product to </a:t>
            </a:r>
            <a:r>
              <a:rPr lang="en-US" sz="2400" dirty="0" smtClean="0">
                <a:latin typeface="Times-Roman"/>
              </a:rPr>
              <a:t>determine S: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0386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52557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8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660066"/>
                </a:solidFill>
                <a:latin typeface="Times-Bold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-Roman"/>
              </a:rPr>
              <a:t>The following relation results from a max–min composition for </a:t>
            </a:r>
            <a:r>
              <a:rPr lang="en-US" sz="2400" dirty="0" smtClean="0">
                <a:latin typeface="Times-Roman"/>
              </a:rPr>
              <a:t>T:</a:t>
            </a:r>
            <a:endParaRPr lang="en-US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1"/>
            <a:ext cx="5105400" cy="20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84269"/>
            <a:ext cx="73914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9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HW</a:t>
            </a:r>
            <a:endParaRPr lang="en-US" dirty="0"/>
          </a:p>
        </p:txBody>
      </p:sp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02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5086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>
                <a:srgbClr val="575F6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FUZZY LOGIC IN CONTROL SYSTEMS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</a:t>
            </a:r>
            <a:r>
              <a:rPr lang="en-GB" sz="2400" dirty="0"/>
              <a:t>Fuzzy Logic provides a more efficient and resourceful way to solve Control Systems.</a:t>
            </a:r>
          </a:p>
          <a:p>
            <a:pPr marL="271463" indent="-271463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  Some Examples</a:t>
            </a:r>
          </a:p>
          <a:p>
            <a:pPr marL="638175" lvl="1" indent="-273050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/>
              <a:t>Temperature Controller</a:t>
            </a:r>
          </a:p>
          <a:p>
            <a:pPr marL="638175" lvl="1" indent="-273050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/>
              <a:t>Anti – Lock Break System ( ABS )</a:t>
            </a:r>
          </a:p>
          <a:p>
            <a:pPr marL="638175" lvl="1" indent="-273050">
              <a:lnSpc>
                <a:spcPct val="15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dirty="0"/>
              <a:t>IFB and Bosch (Washing Machine) 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3472</Words>
  <Application>Microsoft Office PowerPoint</Application>
  <PresentationFormat>On-screen Show (4:3)</PresentationFormat>
  <Paragraphs>553</Paragraphs>
  <Slides>87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87</vt:i4>
      </vt:variant>
    </vt:vector>
  </HeadingPairs>
  <TitlesOfParts>
    <vt:vector size="108" baseType="lpstr">
      <vt:lpstr>SimSun</vt:lpstr>
      <vt:lpstr>SimSun</vt:lpstr>
      <vt:lpstr>Arial</vt:lpstr>
      <vt:lpstr>Calibri</vt:lpstr>
      <vt:lpstr>Comic Sans MS</vt:lpstr>
      <vt:lpstr>Lucida Calligraphy</vt:lpstr>
      <vt:lpstr>MTMI</vt:lpstr>
      <vt:lpstr>MTSY</vt:lpstr>
      <vt:lpstr>新細明體</vt:lpstr>
      <vt:lpstr>Symbol</vt:lpstr>
      <vt:lpstr>Times New Roman</vt:lpstr>
      <vt:lpstr>Times-Bold</vt:lpstr>
      <vt:lpstr>Times-Italic</vt:lpstr>
      <vt:lpstr>Times-Roman</vt:lpstr>
      <vt:lpstr>Wingdings</vt:lpstr>
      <vt:lpstr>Wingdings 2</vt:lpstr>
      <vt:lpstr>Office Theme</vt:lpstr>
      <vt:lpstr>PhotoImpact</vt:lpstr>
      <vt:lpstr>方程式</vt:lpstr>
      <vt:lpstr>Equation</vt:lpstr>
      <vt:lpstr>Visio</vt:lpstr>
      <vt:lpstr>Unit=4 </vt:lpstr>
      <vt:lpstr>Content </vt:lpstr>
      <vt:lpstr>PowerPoint Presentation</vt:lpstr>
      <vt:lpstr>PowerPoint Presentation</vt:lpstr>
      <vt:lpstr>PowerPoint Presentation</vt:lpstr>
      <vt:lpstr>Advantages of Fuzzy Logic System </vt:lpstr>
      <vt:lpstr>Disadvantages of Fuzzy Logic Systems </vt:lpstr>
      <vt:lpstr>Application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Crisp Set Vs Fuzzy Set </vt:lpstr>
      <vt:lpstr>PowerPoint Presentation</vt:lpstr>
      <vt:lpstr>Crisp sets: an overview</vt:lpstr>
      <vt:lpstr>Crisp sets: an overview</vt:lpstr>
      <vt:lpstr>Crisp sets: an overview</vt:lpstr>
      <vt:lpstr>Crisp sets: an overview</vt:lpstr>
      <vt:lpstr>Crisp sets: an overview</vt:lpstr>
      <vt:lpstr>Crisp sets: an overview</vt:lpstr>
      <vt:lpstr>CLASSICAL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</vt:lpstr>
      <vt:lpstr>A  A’ = X                 A  A’ = Ø    </vt:lpstr>
      <vt:lpstr>A  A’                     A  A’  </vt:lpstr>
      <vt:lpstr>Set-Theoretic Operations</vt:lpstr>
      <vt:lpstr>Examples of Fuzzy Set Operations</vt:lpstr>
      <vt:lpstr>Examples of Fuzzy Set Operations</vt:lpstr>
      <vt:lpstr>Examples of Fuzzy Set Operations</vt:lpstr>
      <vt:lpstr>PowerPoint Presentation</vt:lpstr>
      <vt:lpstr>PowerPoint Presentation</vt:lpstr>
      <vt:lpstr>Example (Discrete Universe)</vt:lpstr>
      <vt:lpstr>Example (Discrete Universe)</vt:lpstr>
      <vt:lpstr>Example (Continuous Universe)</vt:lpstr>
      <vt:lpstr>Alternative Notation</vt:lpstr>
      <vt:lpstr>Fuzzy Disjunction</vt:lpstr>
      <vt:lpstr>Fuzzy Conjunction</vt:lpstr>
      <vt:lpstr>Example: Fuzzy Conjunction</vt:lpstr>
      <vt:lpstr>Example: Fuzzy Conjunction</vt:lpstr>
      <vt:lpstr>Example: Fuzzy Conjunction</vt:lpstr>
      <vt:lpstr>Example: Fuzzy Conjunction</vt:lpstr>
      <vt:lpstr>Example: Fuzzy Conjunction</vt:lpstr>
      <vt:lpstr>Generalized Union/Intersection</vt:lpstr>
      <vt:lpstr>T-norms and S-norms</vt:lpstr>
      <vt:lpstr>Examples: T-Norm &amp; T-Conorm</vt:lpstr>
      <vt:lpstr>Fuzzy Relations</vt:lpstr>
      <vt:lpstr>Crisp Relation (R)</vt:lpstr>
      <vt:lpstr>Crisp Relation (R)</vt:lpstr>
      <vt:lpstr>PowerPoint Presentation</vt:lpstr>
      <vt:lpstr>The Real-Life Relation</vt:lpstr>
      <vt:lpstr>Fuzzy Relations</vt:lpstr>
      <vt:lpstr>Fuzzy Relations Matrices</vt:lpstr>
      <vt:lpstr>Composition</vt:lpstr>
      <vt:lpstr>Composition</vt:lpstr>
      <vt:lpstr>Max-Min Composition</vt:lpstr>
      <vt:lpstr>Example</vt:lpstr>
      <vt:lpstr>Max-Product Composition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 3.8</vt:lpstr>
      <vt:lpstr>Example</vt:lpstr>
      <vt:lpstr> HW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Unit=3 </dc:title>
  <dc:creator>pavan chand</dc:creator>
  <cp:lastModifiedBy>Lenovo</cp:lastModifiedBy>
  <cp:revision>42</cp:revision>
  <dcterms:created xsi:type="dcterms:W3CDTF">2006-08-16T00:00:00Z</dcterms:created>
  <dcterms:modified xsi:type="dcterms:W3CDTF">2024-03-11T04:27:59Z</dcterms:modified>
</cp:coreProperties>
</file>